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1691" r:id="rId5"/>
    <p:sldId id="2061" r:id="rId6"/>
    <p:sldId id="2173" r:id="rId7"/>
    <p:sldId id="2174" r:id="rId8"/>
    <p:sldId id="2152" r:id="rId9"/>
    <p:sldId id="2063" r:id="rId10"/>
    <p:sldId id="2065" r:id="rId11"/>
    <p:sldId id="2090" r:id="rId12"/>
    <p:sldId id="2093" r:id="rId13"/>
    <p:sldId id="2066" r:id="rId14"/>
    <p:sldId id="2067" r:id="rId15"/>
    <p:sldId id="2099" r:id="rId16"/>
    <p:sldId id="2071" r:id="rId17"/>
    <p:sldId id="2068" r:id="rId18"/>
    <p:sldId id="2069" r:id="rId19"/>
    <p:sldId id="2070" r:id="rId20"/>
    <p:sldId id="2073" r:id="rId21"/>
    <p:sldId id="2077" r:id="rId22"/>
    <p:sldId id="2072" r:id="rId23"/>
    <p:sldId id="2074" r:id="rId24"/>
    <p:sldId id="2075" r:id="rId25"/>
    <p:sldId id="2076" r:id="rId26"/>
    <p:sldId id="2095" r:id="rId27"/>
    <p:sldId id="2089" r:id="rId28"/>
    <p:sldId id="2098" r:id="rId29"/>
    <p:sldId id="2094" r:id="rId30"/>
    <p:sldId id="2084" r:id="rId31"/>
    <p:sldId id="2079" r:id="rId32"/>
    <p:sldId id="2062" r:id="rId33"/>
    <p:sldId id="2175" r:id="rId34"/>
    <p:sldId id="2081" r:id="rId35"/>
    <p:sldId id="2082" r:id="rId36"/>
    <p:sldId id="2091" r:id="rId37"/>
    <p:sldId id="2085" r:id="rId38"/>
    <p:sldId id="1692" r:id="rId39"/>
    <p:sldId id="2097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e Kinnamon" initials="JK" lastIdx="1" clrIdx="0">
    <p:extLst>
      <p:ext uri="{19B8F6BF-5375-455C-9EA6-DF929625EA0E}">
        <p15:presenceInfo xmlns:p15="http://schemas.microsoft.com/office/powerpoint/2012/main" userId="S::Jake.Kinnamon@weaverfundraising.com::a55695b8-b65b-4589-9338-52963c25b5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1" autoAdjust="0"/>
    <p:restoredTop sz="93792" autoAdjust="0"/>
  </p:normalViewPr>
  <p:slideViewPr>
    <p:cSldViewPr snapToGrid="0">
      <p:cViewPr varScale="1">
        <p:scale>
          <a:sx n="53" d="100"/>
          <a:sy n="53" d="100"/>
        </p:scale>
        <p:origin x="1099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DB9FB2-17A1-49CC-A54B-8087E1831851}" type="datetimeFigureOut">
              <a:rPr lang="en-US" smtClean="0"/>
              <a:t>7/28/2023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B3ACBA-7193-48F5-98FB-7F56D33FBC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0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3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19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0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2CBB3-A6E4-41D9-B129-F53659188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9CD23-F904-44BC-9B88-C91E0302D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7889F-96DB-435C-B4FE-23CE6CF8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0528F-CFC2-4BDF-A57F-41328FD9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AB2CA-112D-4281-BAA8-26E4A2D7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45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5EE83-47BF-407E-8DC3-AC697D43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4C452-0D16-4BCA-B502-EE17B128D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D40D-B6EC-4EAB-AA4F-EF9C9DDF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9E3C-3BA3-4246-B374-777DE4E6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FC266-4146-49AF-9AE0-90AF8415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7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606DA-4BAD-4965-8A09-6DA8692F0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37AF1-FBC1-45B2-9169-A3CD57028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DFE4-690C-4C9D-9DED-C71E3C03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DF5CB-711D-4C30-AA75-7F6F3362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BFC50-2F51-488A-AD74-0581A091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3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28A52817-9434-4248-A9F0-5409D58D80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67754" y="234695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 dirty="0"/>
              <a:t>Picture</a:t>
            </a:r>
          </a:p>
          <a:p>
            <a:endParaRPr lang="fr-FR" dirty="0"/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48CC145B-9158-4C89-BDE8-D80C6BEAD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76437" y="234695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 dirty="0"/>
              <a:t>Picture</a:t>
            </a:r>
          </a:p>
          <a:p>
            <a:endParaRPr lang="fr-FR" dirty="0"/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18240BEE-6B48-4E46-8571-243D0874F8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90198" y="234695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 dirty="0"/>
              <a:t>Picture</a:t>
            </a:r>
          </a:p>
          <a:p>
            <a:endParaRPr lang="fr-FR" dirty="0"/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891A3D34-F938-43C2-B3E0-F6637FB470E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67754" y="364374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 dirty="0"/>
              <a:t>Picture</a:t>
            </a:r>
          </a:p>
          <a:p>
            <a:endParaRPr lang="fr-FR" dirty="0"/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8AA6258D-C0D6-4D37-B7E6-AF882A75F99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76437" y="364374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 dirty="0"/>
              <a:t>Picture</a:t>
            </a:r>
          </a:p>
          <a:p>
            <a:endParaRPr lang="fr-FR" dirty="0"/>
          </a:p>
        </p:txBody>
      </p:sp>
      <p:sp>
        <p:nvSpPr>
          <p:cNvPr id="42" name="Picture Placeholder 10">
            <a:extLst>
              <a:ext uri="{FF2B5EF4-FFF2-40B4-BE49-F238E27FC236}">
                <a16:creationId xmlns:a16="http://schemas.microsoft.com/office/drawing/2014/main" id="{C05DB888-4CC2-422E-A90D-0F5961F524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90198" y="3643749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600"/>
            </a:lvl1pPr>
          </a:lstStyle>
          <a:p>
            <a:r>
              <a:rPr lang="fr-FR" dirty="0"/>
              <a:t>Picture</a:t>
            </a:r>
          </a:p>
          <a:p>
            <a:endParaRPr lang="fr-FR" dirty="0"/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91B0F4F4-8EDC-454F-99C3-EFA4EFF066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7754" y="4995008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 rtl="0">
              <a:buNone/>
              <a:defRPr sz="600"/>
            </a:lvl1pPr>
          </a:lstStyle>
          <a:p>
            <a:r>
              <a:rPr lang="fr-FR" dirty="0"/>
              <a:t>Picture</a:t>
            </a:r>
          </a:p>
          <a:p>
            <a:endParaRPr lang="fr-FR" dirty="0"/>
          </a:p>
        </p:txBody>
      </p:sp>
      <p:sp>
        <p:nvSpPr>
          <p:cNvPr id="44" name="Picture Placeholder 10">
            <a:extLst>
              <a:ext uri="{FF2B5EF4-FFF2-40B4-BE49-F238E27FC236}">
                <a16:creationId xmlns:a16="http://schemas.microsoft.com/office/drawing/2014/main" id="{5F25E1E5-622D-44E9-9FD1-48BBA5FC389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76437" y="4995008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 rtl="0">
              <a:buNone/>
              <a:defRPr sz="600"/>
            </a:lvl1pPr>
          </a:lstStyle>
          <a:p>
            <a:r>
              <a:rPr lang="fr-FR" dirty="0"/>
              <a:t>Picture</a:t>
            </a:r>
          </a:p>
          <a:p>
            <a:endParaRPr lang="fr-FR" dirty="0"/>
          </a:p>
        </p:txBody>
      </p:sp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FF0CB30F-6742-4E8E-9918-FF5A545074A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90198" y="4995008"/>
            <a:ext cx="872827" cy="87194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 rtl="0">
              <a:buNone/>
              <a:defRPr sz="600"/>
            </a:lvl1pPr>
          </a:lstStyle>
          <a:p>
            <a:r>
              <a:rPr lang="fr-FR" dirty="0"/>
              <a:t>Picture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554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CDDB-0C66-40BB-A861-11675227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3AB7-73F1-46A1-926B-0EB268408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1B156-6562-44F2-8ACF-DCACFBE3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53A0A-0DC6-4FDF-8F42-0ED0253E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C380D-3DAF-4DAF-BAF6-FC4570A9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8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A6E5-F2C3-49EC-AB71-0F604673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2A305-FA63-475A-82AB-6293F9B50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B0263-B2E1-4268-8766-59DAB015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546CA-A6A1-41E0-9F4A-7A468299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85C46-24C6-4160-8276-D895E96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8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6604-FE39-4791-AB16-829DE44B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61DCB-D52D-4CFC-8555-AACD36DC3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8B3EB-C42E-4743-BA7D-89BF05AB1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BB286-B120-4A59-8950-CE543DBB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C4902-2A9E-4AA3-A043-442BC7F8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32FEB-8A04-436F-948B-400A6002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0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F04D-78F4-4D2E-A1AE-40F39598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A0C32-AE2A-4C45-AABA-6586D447C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B6942-8D77-4E93-807A-87F11D01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368E5-212A-48F2-9E8D-5D32E763C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1AADB-E33D-4FA0-BAD2-C9261687F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80203-E0B2-4A4E-BF09-64C01749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986982-2057-4D9A-919A-0DEF0CDF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B7C58-170B-47D0-A916-B732FF2E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8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D601-6434-4090-A364-A3A054E0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13160-73C0-42DC-BE16-ED0566795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481FE-915C-4931-B462-3377FE2C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187DC-8D67-4EC5-85E7-F75C85E3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2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D1CCC-0674-4C53-BCBB-34B1F4D0F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2F614-F42B-4EFA-8CA8-10787332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04709-ED46-4456-BA1C-64BBBC4F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1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5C75-4049-4F7D-9F39-31A8375A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01F4E-98A5-4E4C-BC84-01ABCE016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14C1E-F37B-43AD-94A6-3828306CE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6EB77-CC6E-4EFD-81A9-FBCC8423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19FA1-898B-4711-9DB6-417E1A59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4E04-7258-49EE-A2A5-81A0641C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0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AD4E-BB0A-4886-A92E-1B94101C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352B7-5365-4C79-AF8C-2A779653E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556F1-0A3B-4963-983C-71B043848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6173B-9FD2-494B-B5AA-632B173A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ACA5C-58E4-47F5-ABDD-4E5AB9A8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E3ADB-48DE-4118-A3CA-315E7F48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0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837A6-82CE-4F25-9917-DDB97AAA5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A5C2B-3DFA-49C7-9F3F-14A4219D7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AD110-708C-4C83-A9CE-FD73A94E0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0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ls-end.com/leader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ls-end.com/webinar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4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hyperlink" Target="https://www.trails-end.com/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12" Type="http://schemas.openxmlformats.org/officeDocument/2006/relationships/image" Target="../media/image39.jpg"/><Relationship Id="rId17" Type="http://schemas.openxmlformats.org/officeDocument/2006/relationships/image" Target="../media/image44.png"/><Relationship Id="rId2" Type="http://schemas.openxmlformats.org/officeDocument/2006/relationships/image" Target="../media/image4.jp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8.jpeg"/><Relationship Id="rId5" Type="http://schemas.openxmlformats.org/officeDocument/2006/relationships/image" Target="../media/image22.png"/><Relationship Id="rId15" Type="http://schemas.openxmlformats.org/officeDocument/2006/relationships/image" Target="../media/image42.jpg"/><Relationship Id="rId10" Type="http://schemas.openxmlformats.org/officeDocument/2006/relationships/image" Target="../media/image37.jp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hyperlink" Target="http://www.trails-end.com/unit-registration" TargetMode="External"/><Relationship Id="rId4" Type="http://schemas.openxmlformats.org/officeDocument/2006/relationships/hyperlink" Target="https://www.trails-end.com/unit-registration?council=b9da8540-f21c-11e5-a5eb-0632e198f0a5&amp;campaign=12c07435-43a2-11eb-b56b-0e03f1bbe02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trails-end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rails-end.com/" TargetMode="Externa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hitting&#10;&#10;Description automatically generated">
            <a:extLst>
              <a:ext uri="{FF2B5EF4-FFF2-40B4-BE49-F238E27FC236}">
                <a16:creationId xmlns:a16="http://schemas.microsoft.com/office/drawing/2014/main" id="{AD3B1645-1A01-4543-820D-BF898C106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66"/>
          <a:stretch/>
        </p:blipFill>
        <p:spPr>
          <a:xfrm>
            <a:off x="1" y="-1"/>
            <a:ext cx="6958148" cy="4188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7167D-CE3B-4F86-BB97-20F9374ED6EC}"/>
              </a:ext>
            </a:extLst>
          </p:cNvPr>
          <p:cNvSpPr txBox="1"/>
          <p:nvPr/>
        </p:nvSpPr>
        <p:spPr>
          <a:xfrm>
            <a:off x="1199531" y="538949"/>
            <a:ext cx="4896469" cy="2254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GOLDEN EMPIRE Council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2023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KICKOFF!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DC44A1-4B80-4757-78AD-9B68BAD7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7189" y="0"/>
            <a:ext cx="5294811" cy="6870840"/>
          </a:xfrm>
          <a:prstGeom prst="rect">
            <a:avLst/>
          </a:prstGeom>
        </p:spPr>
      </p:pic>
      <p:pic>
        <p:nvPicPr>
          <p:cNvPr id="9" name="Picture 8" descr="A picture containing graphics, colorfulness, art&#10;&#10;Description automatically generated">
            <a:extLst>
              <a:ext uri="{FF2B5EF4-FFF2-40B4-BE49-F238E27FC236}">
                <a16:creationId xmlns:a16="http://schemas.microsoft.com/office/drawing/2014/main" id="{2628ABE3-07CB-C476-8CF1-9846C9328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54" y="5132976"/>
            <a:ext cx="4263972" cy="10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17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2EA67-4321-F724-E86E-479909E56D83}"/>
              </a:ext>
            </a:extLst>
          </p:cNvPr>
          <p:cNvSpPr txBox="1"/>
          <p:nvPr/>
        </p:nvSpPr>
        <p:spPr>
          <a:xfrm>
            <a:off x="93109" y="158365"/>
            <a:ext cx="716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TRAIL’S END TECHNOLOGY FOR LEADERS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F313CA-9333-239C-4084-663065291B3F}"/>
              </a:ext>
            </a:extLst>
          </p:cNvPr>
          <p:cNvSpPr txBox="1">
            <a:spLocks/>
          </p:cNvSpPr>
          <p:nvPr/>
        </p:nvSpPr>
        <p:spPr>
          <a:xfrm>
            <a:off x="93109" y="527697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MAKE YOUR SALE EASY!</a:t>
            </a:r>
            <a:endParaRPr lang="en-US" sz="5000" dirty="0">
              <a:solidFill>
                <a:schemeClr val="bg1"/>
              </a:solidFill>
              <a:latin typeface="Arial Black" panose="020B0604020202020204" pitchFamily="34" charset="0"/>
              <a:ea typeface="HELVETICA NEUE CONDENSED" panose="0200050300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31A8284-F331-3545-1E64-8F50C32F0548}"/>
              </a:ext>
            </a:extLst>
          </p:cNvPr>
          <p:cNvSpPr txBox="1">
            <a:spLocks/>
          </p:cNvSpPr>
          <p:nvPr/>
        </p:nvSpPr>
        <p:spPr>
          <a:xfrm>
            <a:off x="551380" y="1636232"/>
            <a:ext cx="5181601" cy="39372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Trail’s End App for Scouts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Text APP to 62771 to download / register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Record sales (accept credit cards)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Storefront sign up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Track goals’ progress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Record deliveries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Share online sale page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Claim rewards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0F87169-427D-F526-933F-039AFAA44A35}"/>
              </a:ext>
            </a:extLst>
          </p:cNvPr>
          <p:cNvSpPr txBox="1">
            <a:spLocks/>
          </p:cNvSpPr>
          <p:nvPr/>
        </p:nvSpPr>
        <p:spPr>
          <a:xfrm>
            <a:off x="6172200" y="1636232"/>
            <a:ext cx="5468420" cy="466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Unit Leader Portal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3"/>
              </a:rPr>
              <a:t>www.trails-end.com/leader</a:t>
            </a: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Place Popcorn Orders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Manage all things sale-related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Mobile-friendly portal via your phone’s browser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When Scouts use the app, Leaders can: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Track progress toward goals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Inventory monitoring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Oversee storefront sign-ups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Storefront setups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Split sales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Manage accounting and more!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455EA-6628-CCCA-6AE1-9D8F310DEE16}"/>
              </a:ext>
            </a:extLst>
          </p:cNvPr>
          <p:cNvSpPr txBox="1"/>
          <p:nvPr/>
        </p:nvSpPr>
        <p:spPr>
          <a:xfrm>
            <a:off x="256308" y="6330303"/>
            <a:ext cx="11679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TIP: ALL Credit Card Fees Paid by Trail’s End when sales recorded via the APP</a:t>
            </a:r>
          </a:p>
        </p:txBody>
      </p:sp>
    </p:spTree>
    <p:extLst>
      <p:ext uri="{BB962C8B-B14F-4D97-AF65-F5344CB8AC3E}">
        <p14:creationId xmlns:p14="http://schemas.microsoft.com/office/powerpoint/2010/main" val="2735768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BFA3E5-1AF5-CFC4-D2D3-3098F043F0F9}"/>
              </a:ext>
            </a:extLst>
          </p:cNvPr>
          <p:cNvSpPr txBox="1">
            <a:spLocks/>
          </p:cNvSpPr>
          <p:nvPr/>
        </p:nvSpPr>
        <p:spPr>
          <a:xfrm>
            <a:off x="185057" y="347713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CREDIT CARDS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83319-71C0-0544-C2DD-016127C694CF}"/>
              </a:ext>
            </a:extLst>
          </p:cNvPr>
          <p:cNvSpPr txBox="1">
            <a:spLocks/>
          </p:cNvSpPr>
          <p:nvPr/>
        </p:nvSpPr>
        <p:spPr>
          <a:xfrm>
            <a:off x="698862" y="1883138"/>
            <a:ext cx="10578738" cy="49748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consumers prefer credit or debit card transactions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“Advise your customers we prefer credit or debit payments”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Trail’s End &amp; GEC covers credit card fees for transactions recorded via the APP*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Earn more Reward points for every $1 sold app credit card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cash handling for Scouts or Unit Leaders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 readers are compatible with the Trail’s End App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Square Bluetooth readers also accept Apple Pay and Google Pay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Scouts can enter credit cards manually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pay Wagon Sales cash due by clicking “Pay Now” on the Wagon Sale screen</a:t>
            </a: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US" sz="15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4FF65A-6256-D946-746F-D4AEB17EF974}"/>
              </a:ext>
            </a:extLst>
          </p:cNvPr>
          <p:cNvSpPr txBox="1">
            <a:spLocks/>
          </p:cNvSpPr>
          <p:nvPr/>
        </p:nvSpPr>
        <p:spPr>
          <a:xfrm>
            <a:off x="1042595" y="5915975"/>
            <a:ext cx="9433816" cy="6677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i="1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*TIP: Recording sales via the Trail’s End app is required for credit card fees to be covered (</a:t>
            </a:r>
            <a:r>
              <a:rPr lang="en-US" sz="1200" b="1" i="1" u="sng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Square app</a:t>
            </a:r>
            <a:r>
              <a:rPr lang="en-US" sz="1200" b="1" i="1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 not required)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i="1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**NOTE: Using Pay Now does not qualify as a credit card sale towards Trail’s End rewards points</a:t>
            </a:r>
          </a:p>
        </p:txBody>
      </p:sp>
    </p:spTree>
    <p:extLst>
      <p:ext uri="{BB962C8B-B14F-4D97-AF65-F5344CB8AC3E}">
        <p14:creationId xmlns:p14="http://schemas.microsoft.com/office/powerpoint/2010/main" val="1861718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BFA3E5-1AF5-CFC4-D2D3-3098F043F0F9}"/>
              </a:ext>
            </a:extLst>
          </p:cNvPr>
          <p:cNvSpPr txBox="1">
            <a:spLocks/>
          </p:cNvSpPr>
          <p:nvPr/>
        </p:nvSpPr>
        <p:spPr>
          <a:xfrm>
            <a:off x="185057" y="347713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RECRUIT A SCOUT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83319-71C0-0544-C2DD-016127C694CF}"/>
              </a:ext>
            </a:extLst>
          </p:cNvPr>
          <p:cNvSpPr txBox="1">
            <a:spLocks/>
          </p:cNvSpPr>
          <p:nvPr/>
        </p:nvSpPr>
        <p:spPr>
          <a:xfrm>
            <a:off x="698862" y="1883138"/>
            <a:ext cx="10578738" cy="49748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‘Recruit a Scout’ feature in the App allows you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collect contact info from families interested in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joining Scouting while selling popcorn. The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form triggers an email to the Unit Leader,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Council, and the potential recruit gets an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2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with for more information.  </a:t>
            </a:r>
          </a:p>
          <a:p>
            <a:pPr>
              <a:buClr>
                <a:schemeClr val="accent1"/>
              </a:buClr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030B5-0D8E-5341-16C8-74B2AF8BB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419" y="1641459"/>
            <a:ext cx="2678806" cy="47458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6E09FA2-0A21-283D-E01C-5446AA4F08C6}"/>
              </a:ext>
            </a:extLst>
          </p:cNvPr>
          <p:cNvSpPr/>
          <p:nvPr/>
        </p:nvSpPr>
        <p:spPr>
          <a:xfrm>
            <a:off x="8086987" y="5117284"/>
            <a:ext cx="1904301" cy="536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26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1433649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 SUCCESSFUL SALE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8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31B4BA-2936-E146-3550-80711B266A34}"/>
              </a:ext>
            </a:extLst>
          </p:cNvPr>
          <p:cNvSpPr txBox="1">
            <a:spLocks/>
          </p:cNvSpPr>
          <p:nvPr/>
        </p:nvSpPr>
        <p:spPr>
          <a:xfrm>
            <a:off x="367937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A SUCCESSFUL SALE</a:t>
            </a:r>
            <a:endParaRPr lang="en-US" sz="5400" dirty="0">
              <a:solidFill>
                <a:schemeClr val="bg1"/>
              </a:solidFill>
              <a:latin typeface="Arial Black" panose="020B0604020202020204" pitchFamily="34" charset="0"/>
              <a:ea typeface="HELVETICA NEUE CONDENSED" panose="0200050300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4945-A141-82E7-F431-DB7F8144B506}"/>
              </a:ext>
            </a:extLst>
          </p:cNvPr>
          <p:cNvSpPr txBox="1">
            <a:spLocks/>
          </p:cNvSpPr>
          <p:nvPr/>
        </p:nvSpPr>
        <p:spPr>
          <a:xfrm>
            <a:off x="569422" y="1636232"/>
            <a:ext cx="4899562" cy="494438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Unit Leader Preparation</a:t>
            </a:r>
            <a:endParaRPr lang="en-US" b="1" dirty="0">
              <a:solidFill>
                <a:srgbClr val="262626"/>
              </a:solidFill>
              <a:latin typeface="Arial"/>
              <a:ea typeface="HELVETICA NEUE MEDIUM" panose="02000503000000020004" pitchFamily="2" charset="0"/>
              <a:cs typeface="Arial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Attend Webinars &amp; Training Tab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Plan your program year &amp; key adventures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 budget and goals via the Unit Leader Planner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If participating in Trail’s End Storefront program, reserve prime hours at prime locations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Secure your own additional storefront hours if needed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Obtain supplies: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Square Readers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Storefront supplies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Unit incentives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Review the Unit Leader Portal training tab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Prepare for your Unit Kickoff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A40C14-E238-086D-33CE-988450C7E069}"/>
              </a:ext>
            </a:extLst>
          </p:cNvPr>
          <p:cNvSpPr txBox="1">
            <a:spLocks/>
          </p:cNvSpPr>
          <p:nvPr/>
        </p:nvSpPr>
        <p:spPr>
          <a:xfrm>
            <a:off x="6172200" y="1636232"/>
            <a:ext cx="5908964" cy="4661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Prepare your Scouts &amp; Families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 Scout? Download the app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Text APP to 62771 to download/register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Setup accounts in the app (One Account per Scout)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Encourage Scouts to review the training tab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Motivate with incentives and how you will use the funds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Communicate key dates and progress</a:t>
            </a:r>
          </a:p>
        </p:txBody>
      </p:sp>
    </p:spTree>
    <p:extLst>
      <p:ext uri="{BB962C8B-B14F-4D97-AF65-F5344CB8AC3E}">
        <p14:creationId xmlns:p14="http://schemas.microsoft.com/office/powerpoint/2010/main" val="3242335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00849-4EA8-BF9A-7FA7-015972CBD673}"/>
              </a:ext>
            </a:extLst>
          </p:cNvPr>
          <p:cNvSpPr txBox="1">
            <a:spLocks/>
          </p:cNvSpPr>
          <p:nvPr/>
        </p:nvSpPr>
        <p:spPr>
          <a:xfrm>
            <a:off x="813033" y="1817858"/>
            <a:ext cx="9133114" cy="41388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YOUR ADVENTURES FOR THE YEAR!!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Determine Unit expenses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Dues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Advancements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Supplies</a:t>
            </a:r>
          </a:p>
          <a:p>
            <a:pPr lvl="1"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Etc.</a:t>
            </a:r>
          </a:p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PARENTS MUST KNOW WHAT THEY GET FOR HITTING THE GOAL!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Utilize the Unit Leader Planner tool (storefront hours, budgeting, goal setting)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 Unit and individual Scout sales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Decide on Unit incentives for Scouts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b="1" dirty="0">
              <a:solidFill>
                <a:srgbClr val="262626"/>
              </a:solidFill>
              <a:latin typeface="Arial" panose="020B0604020202020204" pitchFamily="34" charset="0"/>
              <a:ea typeface="12 pt. Helvetica* 75 Bold   074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Obtain Kernel Guide for planning (TE Leader Portal)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12 pt. Helvetica* 75 Bold   074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D4C281-9934-A19C-6821-CBE5F528068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BUDGET &amp; GOAL</a:t>
            </a:r>
          </a:p>
        </p:txBody>
      </p:sp>
    </p:spTree>
    <p:extLst>
      <p:ext uri="{BB962C8B-B14F-4D97-AF65-F5344CB8AC3E}">
        <p14:creationId xmlns:p14="http://schemas.microsoft.com/office/powerpoint/2010/main" val="216793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02177-F4E2-45E1-CCF2-C3C534BF2A5A}"/>
              </a:ext>
            </a:extLst>
          </p:cNvPr>
          <p:cNvSpPr txBox="1">
            <a:spLocks/>
          </p:cNvSpPr>
          <p:nvPr/>
        </p:nvSpPr>
        <p:spPr>
          <a:xfrm>
            <a:off x="658091" y="1606382"/>
            <a:ext cx="4856018" cy="4898860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Make it fun</a:t>
            </a:r>
            <a:endParaRPr lang="en-US" b="1" dirty="0">
              <a:solidFill>
                <a:srgbClr val="262626"/>
              </a:solidFill>
              <a:latin typeface="Arial"/>
              <a:ea typeface="HELVETICA NEUE MEDIUM" panose="02000503000000020004" pitchFamily="2" charset="0"/>
              <a:cs typeface="Arial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Create excitement with food, games, and prizes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Set Stretch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Review your program calendar and Unit sales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Assist Scouts to set their individual goals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Get started with the Trail’s End App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Scouts who sold previously use the same account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 Scouts set up an account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Each Scout requires their own account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8B684-F8B6-562D-6A19-DCD3566B2B3E}"/>
              </a:ext>
            </a:extLst>
          </p:cNvPr>
          <p:cNvSpPr txBox="1">
            <a:spLocks/>
          </p:cNvSpPr>
          <p:nvPr/>
        </p:nvSpPr>
        <p:spPr>
          <a:xfrm>
            <a:off x="6477000" y="1606382"/>
            <a:ext cx="5523411" cy="4661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Talk about prizes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Trail’s End Rewards – Amazon Gift Cards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Council &amp; Unit Incentives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Training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Role play to train kids how to sell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Direct Scouts/families to the training resources in the App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Review key dates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51C251-3E93-AF19-1497-E2A6A87CD6C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UNIT KICKOFF</a:t>
            </a:r>
          </a:p>
        </p:txBody>
      </p:sp>
    </p:spTree>
    <p:extLst>
      <p:ext uri="{BB962C8B-B14F-4D97-AF65-F5344CB8AC3E}">
        <p14:creationId xmlns:p14="http://schemas.microsoft.com/office/powerpoint/2010/main" val="264212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765D8C1-9D1E-CC4A-043B-8BEA618DDBCD}"/>
              </a:ext>
            </a:extLst>
          </p:cNvPr>
          <p:cNvSpPr txBox="1">
            <a:spLocks/>
          </p:cNvSpPr>
          <p:nvPr/>
        </p:nvSpPr>
        <p:spPr>
          <a:xfrm>
            <a:off x="185058" y="506568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GET READY TO SELL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3D361-D9BD-7967-738A-F82F554D689D}"/>
              </a:ext>
            </a:extLst>
          </p:cNvPr>
          <p:cNvSpPr txBox="1"/>
          <p:nvPr/>
        </p:nvSpPr>
        <p:spPr>
          <a:xfrm>
            <a:off x="284698" y="137236"/>
            <a:ext cx="716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CREATE AN ENGAGING &amp; ENERGETIC PITCH FOR THE SALE!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B42C24B-EBDE-090D-A68E-D6481846B671}"/>
              </a:ext>
            </a:extLst>
          </p:cNvPr>
          <p:cNvSpPr txBox="1">
            <a:spLocks/>
          </p:cNvSpPr>
          <p:nvPr/>
        </p:nvSpPr>
        <p:spPr>
          <a:xfrm>
            <a:off x="185058" y="1883138"/>
            <a:ext cx="5667102" cy="466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u="sng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Sell More Perfect Your Sales Pitch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Big smile, make eye contact, introduce yourself, and which pack you are a part of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“Hello, I’m [Your First Name] from [Pack#]”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Let people know your goals 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“I’m earning my way to [adventure or summer camp”]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Close your sale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b="1" i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“Can I count on your support today?”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Thank your customer and end your sale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“</a:t>
            </a: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Thank you, w</a:t>
            </a: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 prefer credit / debit payment”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BC51310-A3AC-5D93-6105-9CD4B2019E39}"/>
              </a:ext>
            </a:extLst>
          </p:cNvPr>
          <p:cNvSpPr txBox="1">
            <a:spLocks/>
          </p:cNvSpPr>
          <p:nvPr/>
        </p:nvSpPr>
        <p:spPr>
          <a:xfrm>
            <a:off x="6097978" y="2145049"/>
            <a:ext cx="5908964" cy="35889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u="sng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Look Sharp, Be Prepared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Always wear your Class A field uniform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Always speak clearly and say, “Thank you!”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Download the app and login in advance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Grow your sales by asking every customer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Know your products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Be ready to answer “What is your favorite flavor and why?”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Ask the customer for their support of your Scouting activities.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Tell your customer what being a Scout means to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A5B9B-6107-1412-9ED8-FD446C16BB77}"/>
              </a:ext>
            </a:extLst>
          </p:cNvPr>
          <p:cNvSpPr txBox="1"/>
          <p:nvPr/>
        </p:nvSpPr>
        <p:spPr>
          <a:xfrm>
            <a:off x="1513609" y="6465701"/>
            <a:ext cx="931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TIP: Visit the app training section: How to guides, tips, and resources</a:t>
            </a:r>
          </a:p>
        </p:txBody>
      </p:sp>
    </p:spTree>
    <p:extLst>
      <p:ext uri="{BB962C8B-B14F-4D97-AF65-F5344CB8AC3E}">
        <p14:creationId xmlns:p14="http://schemas.microsoft.com/office/powerpoint/2010/main" val="2866320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200052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2023 TRAINING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&amp; LIVE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33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C496E-6EB0-C55A-6080-FC876B2B5909}"/>
              </a:ext>
            </a:extLst>
          </p:cNvPr>
          <p:cNvSpPr txBox="1">
            <a:spLocks/>
          </p:cNvSpPr>
          <p:nvPr/>
        </p:nvSpPr>
        <p:spPr>
          <a:xfrm>
            <a:off x="1021079" y="1843950"/>
            <a:ext cx="9046029" cy="419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Attend Live Moderated Webinars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at </a:t>
            </a: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www.trails-end.com/webinars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&amp; Existing Unit Kernels are encouraged to attend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 run from July 6 – Sept 9</a:t>
            </a:r>
            <a:r>
              <a:rPr lang="en-US" sz="2000" baseline="30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Tab in Unit Leader Portal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recorded webinar videos, separated by topic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B17CD6-C64C-148C-222B-10345CBF4403}"/>
              </a:ext>
            </a:extLst>
          </p:cNvPr>
          <p:cNvSpPr txBox="1">
            <a:spLocks/>
          </p:cNvSpPr>
          <p:nvPr/>
        </p:nvSpPr>
        <p:spPr>
          <a:xfrm>
            <a:off x="402771" y="353826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UNIT LEADER WEBINARS</a:t>
            </a:r>
          </a:p>
        </p:txBody>
      </p:sp>
    </p:spTree>
    <p:extLst>
      <p:ext uri="{BB962C8B-B14F-4D97-AF65-F5344CB8AC3E}">
        <p14:creationId xmlns:p14="http://schemas.microsoft.com/office/powerpoint/2010/main" val="2120418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CAB727C3-F9A8-F532-5A43-48DACB1C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D7208-30B2-87CC-E23F-0451D52E2117}"/>
              </a:ext>
            </a:extLst>
          </p:cNvPr>
          <p:cNvSpPr txBox="1">
            <a:spLocks/>
          </p:cNvSpPr>
          <p:nvPr/>
        </p:nvSpPr>
        <p:spPr>
          <a:xfrm>
            <a:off x="768532" y="1687504"/>
            <a:ext cx="4856018" cy="49443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Fund Your </a:t>
            </a: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Adventures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Examples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Campouts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Blue &amp; Gold Celebration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Pinewood Derby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High Adventures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Equipment needs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Advancement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Annual dues</a:t>
            </a:r>
          </a:p>
          <a:p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5153E0-2F5A-BC29-F021-075DD4FF5A17}"/>
              </a:ext>
            </a:extLst>
          </p:cNvPr>
          <p:cNvSpPr txBox="1">
            <a:spLocks/>
          </p:cNvSpPr>
          <p:nvPr/>
        </p:nvSpPr>
        <p:spPr>
          <a:xfrm>
            <a:off x="5366536" y="1687504"/>
            <a:ext cx="5908964" cy="5035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Learn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value of hard work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How to earn their own way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Public speaking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Salesmanship and people skills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Setting and achieving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Money management</a:t>
            </a:r>
          </a:p>
          <a:p>
            <a:pPr>
              <a:buClr>
                <a:schemeClr val="accent1"/>
              </a:buClr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Earn Rewards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Amazon e-gift cards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Millions of rewards to choose from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ABDD83-0A5B-8433-D07B-753EA2DCA5D2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WHY POPCORN?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450E0-6568-3B4E-3FE4-926D2F011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667" y="1552521"/>
            <a:ext cx="2189408" cy="26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0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575BFF-3D34-544E-CF41-BCA3BBD52C7A}"/>
              </a:ext>
            </a:extLst>
          </p:cNvPr>
          <p:cNvSpPr txBox="1">
            <a:spLocks/>
          </p:cNvSpPr>
          <p:nvPr/>
        </p:nvSpPr>
        <p:spPr>
          <a:xfrm>
            <a:off x="141514" y="63083"/>
            <a:ext cx="10515600" cy="11561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TRAIL’S END</a:t>
            </a:r>
          </a:p>
          <a:p>
            <a:r>
              <a:rPr lang="en-US" sz="42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MANAGED STOREFRONTS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042B06A-989F-700A-5616-F7438A8A6C9A}"/>
              </a:ext>
            </a:extLst>
          </p:cNvPr>
          <p:cNvSpPr txBox="1">
            <a:spLocks/>
          </p:cNvSpPr>
          <p:nvPr/>
        </p:nvSpPr>
        <p:spPr>
          <a:xfrm>
            <a:off x="915938" y="2201836"/>
            <a:ext cx="9673046" cy="47192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hours and prime locations booked by Trail’s End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Plenty of hours still available!!</a:t>
            </a: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endParaRPr lang="en-US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Saves Unit Leaders time</a:t>
            </a:r>
          </a:p>
          <a:p>
            <a:pPr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Provides more opportunities for all Scouts to earn their way</a:t>
            </a:r>
          </a:p>
          <a:p>
            <a:pPr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Improves relationships with store managers</a:t>
            </a:r>
          </a:p>
        </p:txBody>
      </p:sp>
    </p:spTree>
    <p:extLst>
      <p:ext uri="{BB962C8B-B14F-4D97-AF65-F5344CB8AC3E}">
        <p14:creationId xmlns:p14="http://schemas.microsoft.com/office/powerpoint/2010/main" val="1234135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4A73E70-A60F-557E-9A32-CA985B02F9CA}"/>
              </a:ext>
            </a:extLst>
          </p:cNvPr>
          <p:cNvSpPr txBox="1">
            <a:spLocks/>
          </p:cNvSpPr>
          <p:nvPr/>
        </p:nvSpPr>
        <p:spPr>
          <a:xfrm>
            <a:off x="0" y="351564"/>
            <a:ext cx="9275717" cy="6237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UNIT BOOKED STOREFRONTS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5899464-145A-569F-6801-CC83FD67050F}"/>
              </a:ext>
            </a:extLst>
          </p:cNvPr>
          <p:cNvSpPr txBox="1">
            <a:spLocks/>
          </p:cNvSpPr>
          <p:nvPr/>
        </p:nvSpPr>
        <p:spPr>
          <a:xfrm>
            <a:off x="864325" y="2183584"/>
            <a:ext cx="9977845" cy="359890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when booking your own storefronts: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high foot traffic days, times, and locations (Google Analytics)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one to two months in advance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 store in your Uniform with one or more Scouts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 the store, then request to speak with the manager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permission is granted, ask for and notate expectations and follow the rules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say ‘Thank you!”</a:t>
            </a:r>
          </a:p>
        </p:txBody>
      </p:sp>
    </p:spTree>
    <p:extLst>
      <p:ext uri="{BB962C8B-B14F-4D97-AF65-F5344CB8AC3E}">
        <p14:creationId xmlns:p14="http://schemas.microsoft.com/office/powerpoint/2010/main" val="2078227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F8A897-9431-CCED-4E68-21ADD8E45E4E}"/>
              </a:ext>
            </a:extLst>
          </p:cNvPr>
          <p:cNvSpPr txBox="1">
            <a:spLocks/>
          </p:cNvSpPr>
          <p:nvPr/>
        </p:nvSpPr>
        <p:spPr>
          <a:xfrm>
            <a:off x="333103" y="339004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REWARDS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C3EF9-BAB4-593A-0BB0-A5132025D8EE}"/>
              </a:ext>
            </a:extLst>
          </p:cNvPr>
          <p:cNvSpPr txBox="1">
            <a:spLocks/>
          </p:cNvSpPr>
          <p:nvPr/>
        </p:nvSpPr>
        <p:spPr>
          <a:xfrm>
            <a:off x="228599" y="1706057"/>
            <a:ext cx="7556863" cy="4974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Record all sales via the App to qualify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earn points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1.25 points for every $1 sold app credit card and online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1 point for every $1 sold app cash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Receive an Amazon e-gift card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choose prize(s) from Amazon.com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1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Know?!?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1,750 points ($1,500 in sales) provide funds for most Scouts’ Year of Scouting, including registration fees, handbook, uniform, Pack dues, camp, Scout Life magazine, and much more. 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Plus, Scouts earn a $60 Amazon e-Gift card!* </a:t>
            </a:r>
          </a:p>
        </p:txBody>
      </p:sp>
      <p:pic>
        <p:nvPicPr>
          <p:cNvPr id="5" name="Picture 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0E9D1475-CA75-12C2-037C-8CC79FBEB2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998" y="634920"/>
            <a:ext cx="5250181" cy="67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44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27161E-0CAC-D406-A4BB-063914312243}"/>
              </a:ext>
            </a:extLst>
          </p:cNvPr>
          <p:cNvSpPr txBox="1">
            <a:spLocks/>
          </p:cNvSpPr>
          <p:nvPr/>
        </p:nvSpPr>
        <p:spPr>
          <a:xfrm>
            <a:off x="232446" y="518989"/>
            <a:ext cx="10515600" cy="7060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TRADITIONAL PRODUCTS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8342F-1EED-52E5-4F2F-277BBB794ABC}"/>
              </a:ext>
            </a:extLst>
          </p:cNvPr>
          <p:cNvSpPr txBox="1"/>
          <p:nvPr/>
        </p:nvSpPr>
        <p:spPr>
          <a:xfrm>
            <a:off x="232446" y="149657"/>
            <a:ext cx="716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TRAIL’S END 2023</a:t>
            </a:r>
          </a:p>
        </p:txBody>
      </p:sp>
      <p:pic>
        <p:nvPicPr>
          <p:cNvPr id="6" name="Picture 5" descr="A pile of chicken nuggets&#10;&#10;Description automatically generated with medium confidence">
            <a:extLst>
              <a:ext uri="{FF2B5EF4-FFF2-40B4-BE49-F238E27FC236}">
                <a16:creationId xmlns:a16="http://schemas.microsoft.com/office/drawing/2014/main" id="{AA867EBE-5AB0-E332-62C2-77A5AACC4D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442" y="5701420"/>
            <a:ext cx="2177171" cy="98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DFFB0B-162F-8CF4-4451-C90FA0E4AE4E}"/>
              </a:ext>
            </a:extLst>
          </p:cNvPr>
          <p:cNvSpPr txBox="1"/>
          <p:nvPr/>
        </p:nvSpPr>
        <p:spPr>
          <a:xfrm>
            <a:off x="2866905" y="4515819"/>
            <a:ext cx="1993411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Caramel Corn</a:t>
            </a:r>
          </a:p>
        </p:txBody>
      </p:sp>
      <p:sp>
        <p:nvSpPr>
          <p:cNvPr id="8" name="TextBox 128">
            <a:extLst>
              <a:ext uri="{FF2B5EF4-FFF2-40B4-BE49-F238E27FC236}">
                <a16:creationId xmlns:a16="http://schemas.microsoft.com/office/drawing/2014/main" id="{DA5B9C12-4D84-7067-7FFD-47A2C6607350}"/>
              </a:ext>
            </a:extLst>
          </p:cNvPr>
          <p:cNvSpPr txBox="1"/>
          <p:nvPr/>
        </p:nvSpPr>
        <p:spPr>
          <a:xfrm>
            <a:off x="2781551" y="5138591"/>
            <a:ext cx="1256155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4000" b="1" spc="100" dirty="0">
                <a:solidFill>
                  <a:srgbClr val="43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</a:t>
            </a:r>
          </a:p>
        </p:txBody>
      </p:sp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5E06660-DC4A-B968-7F53-BF0ACCA421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944" y="4577696"/>
            <a:ext cx="1689042" cy="2185819"/>
          </a:xfrm>
          <a:prstGeom prst="rect">
            <a:avLst/>
          </a:prstGeom>
        </p:spPr>
      </p:pic>
      <p:pic>
        <p:nvPicPr>
          <p:cNvPr id="11" name="Picture 10" descr="A picture containing food, plate, fruit, dried fruit&#10;&#10;Description automatically generated">
            <a:extLst>
              <a:ext uri="{FF2B5EF4-FFF2-40B4-BE49-F238E27FC236}">
                <a16:creationId xmlns:a16="http://schemas.microsoft.com/office/drawing/2014/main" id="{BE58C179-342F-8A05-E2BC-64004CD30D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4" y="5761717"/>
            <a:ext cx="2023461" cy="9883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E8F33F-A359-9506-DE7A-57F64EE96E6B}"/>
              </a:ext>
            </a:extLst>
          </p:cNvPr>
          <p:cNvSpPr txBox="1"/>
          <p:nvPr/>
        </p:nvSpPr>
        <p:spPr>
          <a:xfrm>
            <a:off x="182379" y="4543810"/>
            <a:ext cx="1908527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Unbelievable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 Microwave Popcorn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8">
            <a:extLst>
              <a:ext uri="{FF2B5EF4-FFF2-40B4-BE49-F238E27FC236}">
                <a16:creationId xmlns:a16="http://schemas.microsoft.com/office/drawing/2014/main" id="{E496ACED-608E-0B74-E6ED-018C37FA49CD}"/>
              </a:ext>
            </a:extLst>
          </p:cNvPr>
          <p:cNvSpPr txBox="1"/>
          <p:nvPr/>
        </p:nvSpPr>
        <p:spPr>
          <a:xfrm>
            <a:off x="156331" y="5407523"/>
            <a:ext cx="1006960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4000" b="1" spc="100" dirty="0">
                <a:solidFill>
                  <a:srgbClr val="43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</a:t>
            </a:r>
          </a:p>
        </p:txBody>
      </p:sp>
      <p:pic>
        <p:nvPicPr>
          <p:cNvPr id="14" name="Picture 13" descr="Calendar&#10;&#10;Description automatically generated">
            <a:extLst>
              <a:ext uri="{FF2B5EF4-FFF2-40B4-BE49-F238E27FC236}">
                <a16:creationId xmlns:a16="http://schemas.microsoft.com/office/drawing/2014/main" id="{EE3B2AF8-A1BE-3830-1F9B-2193B8F483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15" y="5272854"/>
            <a:ext cx="1699999" cy="2199999"/>
          </a:xfrm>
          <a:prstGeom prst="rect">
            <a:avLst/>
          </a:prstGeom>
        </p:spPr>
      </p:pic>
      <p:sp>
        <p:nvSpPr>
          <p:cNvPr id="18" name="TextBox 128">
            <a:extLst>
              <a:ext uri="{FF2B5EF4-FFF2-40B4-BE49-F238E27FC236}">
                <a16:creationId xmlns:a16="http://schemas.microsoft.com/office/drawing/2014/main" id="{CA063954-AE71-0CE6-BAFE-E75356FA18F7}"/>
              </a:ext>
            </a:extLst>
          </p:cNvPr>
          <p:cNvSpPr txBox="1"/>
          <p:nvPr/>
        </p:nvSpPr>
        <p:spPr>
          <a:xfrm>
            <a:off x="9195435" y="2469210"/>
            <a:ext cx="1142458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000" b="1" spc="100">
                <a:solidFill>
                  <a:srgbClr val="4372C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$25</a:t>
            </a:r>
          </a:p>
        </p:txBody>
      </p:sp>
      <p:pic>
        <p:nvPicPr>
          <p:cNvPr id="21" name="Picture 20" descr="A picture containing food, white, cream, ice&#10;&#10;Description automatically generated">
            <a:extLst>
              <a:ext uri="{FF2B5EF4-FFF2-40B4-BE49-F238E27FC236}">
                <a16:creationId xmlns:a16="http://schemas.microsoft.com/office/drawing/2014/main" id="{448483AB-6CD8-BBDD-F485-DFAABEE181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700" y="2947601"/>
            <a:ext cx="1478863" cy="8454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86129BD-CB62-DD04-581C-1A207CB63536}"/>
              </a:ext>
            </a:extLst>
          </p:cNvPr>
          <p:cNvSpPr txBox="1"/>
          <p:nvPr/>
        </p:nvSpPr>
        <p:spPr>
          <a:xfrm>
            <a:off x="5929947" y="1964543"/>
            <a:ext cx="1574510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Cheddar Popcorn</a:t>
            </a:r>
          </a:p>
        </p:txBody>
      </p:sp>
      <p:sp>
        <p:nvSpPr>
          <p:cNvPr id="23" name="TextBox 128">
            <a:extLst>
              <a:ext uri="{FF2B5EF4-FFF2-40B4-BE49-F238E27FC236}">
                <a16:creationId xmlns:a16="http://schemas.microsoft.com/office/drawing/2014/main" id="{C3C0D177-42D2-C235-357A-7F6EDE0C2DF5}"/>
              </a:ext>
            </a:extLst>
          </p:cNvPr>
          <p:cNvSpPr txBox="1"/>
          <p:nvPr/>
        </p:nvSpPr>
        <p:spPr>
          <a:xfrm>
            <a:off x="5977771" y="2580081"/>
            <a:ext cx="1133106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4000" b="1" spc="100" dirty="0">
                <a:solidFill>
                  <a:srgbClr val="43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</a:t>
            </a:r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199660C0-98D3-4C66-F0CF-4F376D4195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938" y="1738394"/>
            <a:ext cx="1642737" cy="21258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062D885-BE40-B869-ECA5-87C3A3FFC802}"/>
              </a:ext>
            </a:extLst>
          </p:cNvPr>
          <p:cNvSpPr txBox="1"/>
          <p:nvPr/>
        </p:nvSpPr>
        <p:spPr>
          <a:xfrm>
            <a:off x="3215387" y="1997379"/>
            <a:ext cx="168233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Popping Corn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28">
            <a:extLst>
              <a:ext uri="{FF2B5EF4-FFF2-40B4-BE49-F238E27FC236}">
                <a16:creationId xmlns:a16="http://schemas.microsoft.com/office/drawing/2014/main" id="{2EF0CC35-4F3C-8C03-F10D-96E9B5267294}"/>
              </a:ext>
            </a:extLst>
          </p:cNvPr>
          <p:cNvSpPr txBox="1"/>
          <p:nvPr/>
        </p:nvSpPr>
        <p:spPr>
          <a:xfrm>
            <a:off x="3174126" y="2530378"/>
            <a:ext cx="927941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4000" b="1" spc="100" dirty="0">
                <a:solidFill>
                  <a:srgbClr val="43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</a:t>
            </a:r>
          </a:p>
        </p:txBody>
      </p:sp>
      <p:pic>
        <p:nvPicPr>
          <p:cNvPr id="31" name="Picture 30" descr="A picture containing table, food, cream, white&#10;&#10;Description automatically generated">
            <a:extLst>
              <a:ext uri="{FF2B5EF4-FFF2-40B4-BE49-F238E27FC236}">
                <a16:creationId xmlns:a16="http://schemas.microsoft.com/office/drawing/2014/main" id="{26B69DAE-AC1C-5734-F850-F5046690E2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93" y="2939626"/>
            <a:ext cx="1619993" cy="7610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E30E992-BBCD-F90D-B5CB-8D3D515A341B}"/>
              </a:ext>
            </a:extLst>
          </p:cNvPr>
          <p:cNvSpPr txBox="1"/>
          <p:nvPr/>
        </p:nvSpPr>
        <p:spPr>
          <a:xfrm>
            <a:off x="109663" y="1934333"/>
            <a:ext cx="1704055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 and Salty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Kettle Corn</a:t>
            </a:r>
          </a:p>
        </p:txBody>
      </p:sp>
      <p:sp>
        <p:nvSpPr>
          <p:cNvPr id="33" name="TextBox 128">
            <a:extLst>
              <a:ext uri="{FF2B5EF4-FFF2-40B4-BE49-F238E27FC236}">
                <a16:creationId xmlns:a16="http://schemas.microsoft.com/office/drawing/2014/main" id="{C40D563D-7C76-1736-703B-3E80AB7D9588}"/>
              </a:ext>
            </a:extLst>
          </p:cNvPr>
          <p:cNvSpPr txBox="1"/>
          <p:nvPr/>
        </p:nvSpPr>
        <p:spPr>
          <a:xfrm>
            <a:off x="95339" y="2545245"/>
            <a:ext cx="938132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000" b="1" spc="100">
                <a:solidFill>
                  <a:srgbClr val="4372C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$15</a:t>
            </a:r>
          </a:p>
        </p:txBody>
      </p:sp>
      <p:pic>
        <p:nvPicPr>
          <p:cNvPr id="34" name="Picture 33" descr="A book cover with a person in a kayak&#10;&#10;Description automatically generated with low confidence">
            <a:extLst>
              <a:ext uri="{FF2B5EF4-FFF2-40B4-BE49-F238E27FC236}">
                <a16:creationId xmlns:a16="http://schemas.microsoft.com/office/drawing/2014/main" id="{605A9E60-0BEB-5629-127A-A0D8E9475CB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065" y="1734513"/>
            <a:ext cx="1532686" cy="20255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6AB7C6-BF15-F9B0-0B3A-F000C7F14AB6}"/>
              </a:ext>
            </a:extLst>
          </p:cNvPr>
          <p:cNvSpPr txBox="1"/>
          <p:nvPr/>
        </p:nvSpPr>
        <p:spPr>
          <a:xfrm>
            <a:off x="9257677" y="1825369"/>
            <a:ext cx="1057800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S’mores Popcorn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A pile of popcorn on a black background&#10;&#10;Description automatically generated">
            <a:extLst>
              <a:ext uri="{FF2B5EF4-FFF2-40B4-BE49-F238E27FC236}">
                <a16:creationId xmlns:a16="http://schemas.microsoft.com/office/drawing/2014/main" id="{5D4FB1A9-F7C7-A885-B53D-3A2BECC4F3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07" y="2696018"/>
            <a:ext cx="2215622" cy="1704324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865A2E58-9BEB-4043-CF34-9136BBCB21E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893" y="1681478"/>
            <a:ext cx="1692461" cy="2190242"/>
          </a:xfrm>
          <a:prstGeom prst="rect">
            <a:avLst/>
          </a:prstGeom>
        </p:spPr>
      </p:pic>
      <p:pic>
        <p:nvPicPr>
          <p:cNvPr id="26" name="Picture 25" descr="A picture containing food, plate, indoor, fruit&#10;&#10;Description automatically generated">
            <a:extLst>
              <a:ext uri="{FF2B5EF4-FFF2-40B4-BE49-F238E27FC236}">
                <a16:creationId xmlns:a16="http://schemas.microsoft.com/office/drawing/2014/main" id="{2F53F85D-2392-AC64-EC14-69729E5505D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604" y="3027887"/>
            <a:ext cx="1848560" cy="618341"/>
          </a:xfrm>
          <a:prstGeom prst="rect">
            <a:avLst/>
          </a:prstGeom>
        </p:spPr>
      </p:pic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7B8753D-D894-4FB6-3C5C-64F5F8120BF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931" y="1828241"/>
            <a:ext cx="1671762" cy="2163457"/>
          </a:xfrm>
          <a:prstGeom prst="rect">
            <a:avLst/>
          </a:prstGeom>
        </p:spPr>
      </p:pic>
      <p:pic>
        <p:nvPicPr>
          <p:cNvPr id="45" name="Picture 44" descr="A picture containing doughnut, donut, food, chocolate&#10;&#10;Description automatically generated">
            <a:extLst>
              <a:ext uri="{FF2B5EF4-FFF2-40B4-BE49-F238E27FC236}">
                <a16:creationId xmlns:a16="http://schemas.microsoft.com/office/drawing/2014/main" id="{5E0F5372-204B-E603-82EE-F7E914735AD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823" y="5927433"/>
            <a:ext cx="1688740" cy="7725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E411612-C60D-5D36-493C-04B9BF9D5F35}"/>
              </a:ext>
            </a:extLst>
          </p:cNvPr>
          <p:cNvSpPr txBox="1"/>
          <p:nvPr/>
        </p:nvSpPr>
        <p:spPr>
          <a:xfrm>
            <a:off x="6053355" y="4534344"/>
            <a:ext cx="1178764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Chocolatey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Pretzels</a:t>
            </a:r>
          </a:p>
        </p:txBody>
      </p:sp>
      <p:sp>
        <p:nvSpPr>
          <p:cNvPr id="47" name="TextBox 128">
            <a:extLst>
              <a:ext uri="{FF2B5EF4-FFF2-40B4-BE49-F238E27FC236}">
                <a16:creationId xmlns:a16="http://schemas.microsoft.com/office/drawing/2014/main" id="{677B0487-86FD-B588-1F27-A5F13618BE42}"/>
              </a:ext>
            </a:extLst>
          </p:cNvPr>
          <p:cNvSpPr txBox="1"/>
          <p:nvPr/>
        </p:nvSpPr>
        <p:spPr>
          <a:xfrm>
            <a:off x="6035396" y="5237706"/>
            <a:ext cx="1063092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4000" b="1" spc="100" dirty="0">
                <a:solidFill>
                  <a:srgbClr val="43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$30</a:t>
            </a:r>
          </a:p>
        </p:txBody>
      </p:sp>
      <p:pic>
        <p:nvPicPr>
          <p:cNvPr id="48" name="Picture 47" descr="Calendar&#10;&#10;Description automatically generated">
            <a:extLst>
              <a:ext uri="{FF2B5EF4-FFF2-40B4-BE49-F238E27FC236}">
                <a16:creationId xmlns:a16="http://schemas.microsoft.com/office/drawing/2014/main" id="{D9741053-F41D-5AA6-EBC9-5A6532F1584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968" y="4473563"/>
            <a:ext cx="1722020" cy="22284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4458066-F8AB-A6E3-DEE4-89C5875C9E5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907" y="5830595"/>
            <a:ext cx="2012603" cy="92589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1CD6FA7-60A7-FD08-C9F3-FBA7FE0A71DF}"/>
              </a:ext>
            </a:extLst>
          </p:cNvPr>
          <p:cNvSpPr txBox="1"/>
          <p:nvPr/>
        </p:nvSpPr>
        <p:spPr>
          <a:xfrm>
            <a:off x="9239418" y="4506978"/>
            <a:ext cx="1026627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Salt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Popcorn</a:t>
            </a:r>
          </a:p>
        </p:txBody>
      </p:sp>
      <p:sp>
        <p:nvSpPr>
          <p:cNvPr id="52" name="TextBox 128">
            <a:extLst>
              <a:ext uri="{FF2B5EF4-FFF2-40B4-BE49-F238E27FC236}">
                <a16:creationId xmlns:a16="http://schemas.microsoft.com/office/drawing/2014/main" id="{DDC72B51-3DC4-6A57-063B-07D5E28B11A7}"/>
              </a:ext>
            </a:extLst>
          </p:cNvPr>
          <p:cNvSpPr txBox="1"/>
          <p:nvPr/>
        </p:nvSpPr>
        <p:spPr>
          <a:xfrm>
            <a:off x="9096499" y="5138590"/>
            <a:ext cx="935771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4000" b="1" spc="100" dirty="0">
                <a:solidFill>
                  <a:srgbClr val="43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</a:t>
            </a: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FE877511-28C2-3F49-343B-64899F3A030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395" y="2952803"/>
            <a:ext cx="3233035" cy="41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2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1CFDD1D-9FFC-57F2-5B66-07B847232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34" y="1669517"/>
            <a:ext cx="2856628" cy="36968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C22B3F-9342-74EC-5709-AFB889E017CB}"/>
              </a:ext>
            </a:extLst>
          </p:cNvPr>
          <p:cNvSpPr txBox="1">
            <a:spLocks/>
          </p:cNvSpPr>
          <p:nvPr/>
        </p:nvSpPr>
        <p:spPr>
          <a:xfrm>
            <a:off x="197612" y="0"/>
            <a:ext cx="10515600" cy="7060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S’MORES ORDERING INFORMATION</a:t>
            </a:r>
          </a:p>
        </p:txBody>
      </p:sp>
      <p:pic>
        <p:nvPicPr>
          <p:cNvPr id="5" name="Picture 4" descr="A pile of popcorn on a black background&#10;&#10;Description automatically generated">
            <a:extLst>
              <a:ext uri="{FF2B5EF4-FFF2-40B4-BE49-F238E27FC236}">
                <a16:creationId xmlns:a16="http://schemas.microsoft.com/office/drawing/2014/main" id="{268B40DC-EF99-D49D-2262-05D3CC69D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09" y="3292356"/>
            <a:ext cx="3948706" cy="3037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29A18F-04A9-0E35-2230-F74F24BF02E1}"/>
              </a:ext>
            </a:extLst>
          </p:cNvPr>
          <p:cNvSpPr txBox="1"/>
          <p:nvPr/>
        </p:nvSpPr>
        <p:spPr>
          <a:xfrm>
            <a:off x="5114109" y="1796853"/>
            <a:ext cx="61351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S'mores will ship at a maximum of 10% (retail) of your orders to stay in line with market research, prevent excess inventory, and manage production constraints.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For every $3,000 ordered, Units can only order 1 case (12 bags) of S’mores. This applies to S’mores only.</a:t>
            </a:r>
          </a:p>
        </p:txBody>
      </p:sp>
    </p:spTree>
    <p:extLst>
      <p:ext uri="{BB962C8B-B14F-4D97-AF65-F5344CB8AC3E}">
        <p14:creationId xmlns:p14="http://schemas.microsoft.com/office/powerpoint/2010/main" val="2355211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C22B3F-9342-74EC-5709-AFB889E017CB}"/>
              </a:ext>
            </a:extLst>
          </p:cNvPr>
          <p:cNvSpPr txBox="1">
            <a:spLocks/>
          </p:cNvSpPr>
          <p:nvPr/>
        </p:nvSpPr>
        <p:spPr>
          <a:xfrm>
            <a:off x="197612" y="343949"/>
            <a:ext cx="10515600" cy="7060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Order Recommendations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9A18F-04A9-0E35-2230-F74F24BF02E1}"/>
              </a:ext>
            </a:extLst>
          </p:cNvPr>
          <p:cNvSpPr txBox="1"/>
          <p:nvPr/>
        </p:nvSpPr>
        <p:spPr>
          <a:xfrm>
            <a:off x="733696" y="1444515"/>
            <a:ext cx="113380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With the new products, Trail’s End will help you with your ordering.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Simply enter the $ dollar amount you want to order and qty’s of each item will auto populate.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F6918-9B00-6124-8468-8D97C57F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929" y="2236225"/>
            <a:ext cx="7660953" cy="45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41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086C8203-B8FA-6055-A044-8093251B3BF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208932" cy="6858000"/>
            <a:chOff x="0" y="0"/>
            <a:chExt cx="12208932" cy="6858000"/>
          </a:xfrm>
        </p:grpSpPr>
        <p:pic>
          <p:nvPicPr>
            <p:cNvPr id="2" name="Picture 1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F92EA42A-A63A-F753-A2A6-69C8F67E65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2F322173-B60C-0A8E-8FD2-6E7CA60008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973" y="5091078"/>
              <a:ext cx="1429386" cy="1617297"/>
            </a:xfrm>
            <a:prstGeom prst="rect">
              <a:avLst/>
            </a:prstGeom>
          </p:spPr>
        </p:pic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6EA67CB8-05E5-E816-E4F7-6E88ABB02C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0224" y="1516646"/>
              <a:ext cx="1333764" cy="1726048"/>
            </a:xfrm>
            <a:prstGeom prst="rect">
              <a:avLst/>
            </a:prstGeom>
          </p:spPr>
        </p:pic>
        <p:pic>
          <p:nvPicPr>
            <p:cNvPr id="6" name="Picture 5" descr="Calendar&#10;&#10;Description automatically generated">
              <a:extLst>
                <a:ext uri="{FF2B5EF4-FFF2-40B4-BE49-F238E27FC236}">
                  <a16:creationId xmlns:a16="http://schemas.microsoft.com/office/drawing/2014/main" id="{C3EC8700-7FDF-C51E-B16A-FD56B84E3CE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851" y="1541619"/>
              <a:ext cx="1699999" cy="2199999"/>
            </a:xfrm>
            <a:prstGeom prst="rect">
              <a:avLst/>
            </a:prstGeom>
          </p:spPr>
        </p:pic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207DB218-374E-C157-66ED-E65766D2CFD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6331" y="292666"/>
              <a:ext cx="10515600" cy="70602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solidFill>
                    <a:schemeClr val="bg1"/>
                  </a:solidFill>
                  <a:latin typeface="Arial Black" panose="020B0604020202020204" pitchFamily="34" charset="0"/>
                  <a:ea typeface="Helvetica Neue Condensed" panose="02000503000000020004" pitchFamily="2" charset="0"/>
                  <a:cs typeface="Arial Black" panose="020B0604020202020204" pitchFamily="34" charset="0"/>
                </a:rPr>
                <a:t>ONLINE ASSORTMENT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158030-55FF-4F2D-871E-B06A2B689A4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47559" y="5262184"/>
              <a:ext cx="3476144" cy="129266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b="1" u="sng" dirty="0">
                  <a:solidFill>
                    <a:schemeClr val="tx1"/>
                  </a:solidFill>
                </a:rPr>
                <a:t>LIMITED TIME OFFERINGS: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Snowflake Pretzels 7 oz $35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Peppermint Bark 9 oz $40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Dark Choc Sea Salt Caramels 10.5 oz $35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Chocolate Lovers Bundle $95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Chocolate Trio Bundle $110</a:t>
              </a:r>
            </a:p>
          </p:txBody>
        </p:sp>
        <p:pic>
          <p:nvPicPr>
            <p:cNvPr id="16" name="Picture 15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B4CE62DF-405D-4FE4-485F-1B2003708CD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839" y="1523266"/>
              <a:ext cx="1333764" cy="1726048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7F6E97D-7388-BBC4-19FE-0C5930CB820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8527" y="1495785"/>
              <a:ext cx="1375188" cy="1779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AE84B6-C991-0EE2-20B3-470BF69A46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92702" y="1457816"/>
              <a:ext cx="2824859" cy="1844121"/>
            </a:xfrm>
            <a:prstGeom prst="rect">
              <a:avLst/>
            </a:prstGeom>
          </p:spPr>
        </p:pic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91F7F31-3115-0570-6B0D-BD8C79F2730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62268" y="1495785"/>
              <a:ext cx="1794801" cy="1701317"/>
              <a:chOff x="2362268" y="1495785"/>
              <a:chExt cx="1794801" cy="1701317"/>
            </a:xfrm>
          </p:grpSpPr>
          <p:pic>
            <p:nvPicPr>
              <p:cNvPr id="25" name="Picture 2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9360E5B1-768A-19E4-0A5E-4D5AE3BB25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322" y="1495785"/>
                <a:ext cx="1313747" cy="1662772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24" name="Picture 23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07ECBEA5-9DA2-7C74-3D2F-9A0C0E94B6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2268" y="1603351"/>
                <a:ext cx="1202413" cy="1593751"/>
              </a:xfrm>
              <a:prstGeom prst="rect">
                <a:avLst/>
              </a:prstGeom>
              <a:noFill/>
              <a:effectLst/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924243C-2FDC-511E-E78B-AD2EA1EEC1C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04175" y="3381380"/>
              <a:ext cx="1450104" cy="1453177"/>
              <a:chOff x="1847359" y="3198563"/>
              <a:chExt cx="1349256" cy="1330418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8B0583-4832-12B4-D0F1-03FCD7B34D7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47359" y="4344315"/>
                <a:ext cx="1349256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Movie Night Bundle</a:t>
                </a:r>
                <a:endParaRPr lang="en-US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56" name="Picture 55" descr="A picture containing text, snack, food&#10;&#10;Description automatically generated">
                <a:extLst>
                  <a:ext uri="{FF2B5EF4-FFF2-40B4-BE49-F238E27FC236}">
                    <a16:creationId xmlns:a16="http://schemas.microsoft.com/office/drawing/2014/main" id="{AD4C508C-18AB-672A-5C6E-FB6DC3E8A1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4166" y="3198563"/>
                <a:ext cx="1119427" cy="1119428"/>
              </a:xfrm>
              <a:prstGeom prst="rect">
                <a:avLst/>
              </a:prstGeom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777C05B-A759-8968-1D6F-1BC0CB7E94A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59553" y="3363456"/>
              <a:ext cx="1629137" cy="1433597"/>
              <a:chOff x="196605" y="3115906"/>
              <a:chExt cx="1629137" cy="143359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6963C1E-9AD6-29DF-5007-EAD434E4507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6605" y="4364837"/>
                <a:ext cx="1629137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Road Trip Variety Pack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89F0201-F3D9-B77C-AFEF-A0AB80EE28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470" y="3115906"/>
                <a:ext cx="1205435" cy="1197153"/>
              </a:xfrm>
              <a:prstGeom prst="rect">
                <a:avLst/>
              </a:prstGeom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41585D3-D800-4C83-7E14-C63E5390DF1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65483" y="3381378"/>
              <a:ext cx="1408611" cy="1604437"/>
              <a:chOff x="3102603" y="3276052"/>
              <a:chExt cx="1408611" cy="160443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81F2EB-94AA-CE0D-B14C-3AA04A9AE75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80409" y="4695823"/>
                <a:ext cx="1192718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Picnic Bundle</a:t>
                </a:r>
                <a:endPara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8" name="Picture 57" descr="A picture containing text, human face, person, clothing&#10;&#10;Description automatically generated">
                <a:extLst>
                  <a:ext uri="{FF2B5EF4-FFF2-40B4-BE49-F238E27FC236}">
                    <a16:creationId xmlns:a16="http://schemas.microsoft.com/office/drawing/2014/main" id="{0DFD8B94-15A3-00C7-A905-0D2A53C37A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2603" y="3276052"/>
                <a:ext cx="1408611" cy="1408611"/>
              </a:xfrm>
              <a:prstGeom prst="rect">
                <a:avLst/>
              </a:prstGeom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9FBFDF0-353F-5860-B247-8448C2C1B2E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05563" y="3465348"/>
              <a:ext cx="1574465" cy="1516164"/>
              <a:chOff x="4440976" y="3624515"/>
              <a:chExt cx="1574465" cy="151616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F023942-692C-D6BF-A577-EEEBA86FF60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440976" y="4956013"/>
                <a:ext cx="1574465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Let’s Go Hiking Bundle</a:t>
                </a:r>
                <a:endPara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801618F-A8DE-64B0-9159-5DAC21EFC6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33612" y="3624515"/>
                <a:ext cx="1389194" cy="1261826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94DBB61-3175-ACDF-D5CE-9F58662A16B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976598" y="3507218"/>
              <a:ext cx="1519081" cy="1472651"/>
              <a:chOff x="6022081" y="3697835"/>
              <a:chExt cx="1519081" cy="147265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20C2036-023C-9D3D-A84D-FD25975317D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4267" y="4985820"/>
                <a:ext cx="1457987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Ultimate Snack Pack</a:t>
                </a:r>
                <a:endParaRPr lang="en-US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B85A6B8-417D-6992-8EB1-553F3D8A43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22081" y="3697835"/>
                <a:ext cx="1519081" cy="1253485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D011828-9B8A-FA9D-ADB4-4081C17722B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103291" y="3333553"/>
              <a:ext cx="1475263" cy="1662625"/>
              <a:chOff x="7887544" y="3476742"/>
              <a:chExt cx="1475263" cy="166262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5608B8C-127B-735A-B757-13212EEC48C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904820" y="4954701"/>
                <a:ext cx="1457987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Game Night Bundle</a:t>
                </a:r>
                <a:endParaRPr lang="en-US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83" name="Picture 82" descr="A picture containing text, food, corn, snack&#10;&#10;Description automatically generated">
                <a:extLst>
                  <a:ext uri="{FF2B5EF4-FFF2-40B4-BE49-F238E27FC236}">
                    <a16:creationId xmlns:a16="http://schemas.microsoft.com/office/drawing/2014/main" id="{4A24FE26-6E5D-623A-0EB4-F86D326474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7544" y="3476742"/>
                <a:ext cx="1466957" cy="1466957"/>
              </a:xfrm>
              <a:prstGeom prst="rect">
                <a:avLst/>
              </a:prstGeom>
            </p:spPr>
          </p:pic>
        </p:grp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7683EFB-DB0F-D4D4-32E9-09DBF6918C1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9633" y="5062258"/>
              <a:ext cx="1182434" cy="15561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8A6254-6A68-622E-B33D-89627EC7F8D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215425" y="5213250"/>
              <a:ext cx="1349256" cy="1303474"/>
            </a:xfrm>
            <a:prstGeom prst="rect">
              <a:avLst/>
            </a:prstGeom>
          </p:spPr>
        </p:pic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D386903-C5ED-1117-1E29-720F58785A3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824461" y="5083137"/>
              <a:ext cx="1944066" cy="1625238"/>
              <a:chOff x="8066976" y="5208396"/>
              <a:chExt cx="1789077" cy="1553968"/>
            </a:xfrm>
          </p:grpSpPr>
          <p:pic>
            <p:nvPicPr>
              <p:cNvPr id="11" name="Picture 10" descr="Calendar&#10;&#10;Description automatically generated">
                <a:extLst>
                  <a:ext uri="{FF2B5EF4-FFF2-40B4-BE49-F238E27FC236}">
                    <a16:creationId xmlns:a16="http://schemas.microsoft.com/office/drawing/2014/main" id="{0970E273-31F4-B106-D533-8EE8465A31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3335" y="5208396"/>
                <a:ext cx="1192718" cy="1543517"/>
              </a:xfrm>
              <a:prstGeom prst="rect">
                <a:avLst/>
              </a:prstGeom>
            </p:spPr>
          </p:pic>
          <p:pic>
            <p:nvPicPr>
              <p:cNvPr id="10" name="Picture 9" descr="Calendar&#10;&#10;Description automatically generated">
                <a:extLst>
                  <a:ext uri="{FF2B5EF4-FFF2-40B4-BE49-F238E27FC236}">
                    <a16:creationId xmlns:a16="http://schemas.microsoft.com/office/drawing/2014/main" id="{E1DD4EF1-E176-00EA-1B7B-4CEB02DF05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66976" y="5218847"/>
                <a:ext cx="1192718" cy="1543517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A8874B-A132-102A-E5D7-9FA8245CC7A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55403" y="6574334"/>
              <a:ext cx="23535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*Products &amp; Pricing are subject to change</a:t>
              </a: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19AB5C3D-623D-C177-4768-5889D6498A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230300" y="1813036"/>
              <a:ext cx="822949" cy="502925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$27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1D97E018-53CC-69C2-329F-459D42AB01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2285080" y="1926798"/>
              <a:ext cx="751908" cy="434521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$34</a:t>
              </a: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0AB297AA-A9BE-F7A5-9271-2270C8E85B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7491429" y="1589690"/>
              <a:ext cx="843135" cy="513223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$25</a:t>
              </a: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79C7E6BE-C8B9-4A55-F8CF-27AD9E4BEB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5916129" y="1534487"/>
              <a:ext cx="772838" cy="50452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$25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406ACD00-2360-F0A2-D289-AC827F2561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2213649" y="3210905"/>
              <a:ext cx="815986" cy="497534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$42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DB6BDA43-7C78-AFF2-4DE2-C591D5CC4F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4343908" y="1567558"/>
              <a:ext cx="813118" cy="397398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$20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7EFA2CA-4851-4672-A161-FEAC2734D6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4115084" y="3268788"/>
              <a:ext cx="794389" cy="463771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$47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0A783F13-EA55-BCB4-B3C9-BB6DA141A1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983625">
              <a:off x="146305" y="3315500"/>
              <a:ext cx="888360" cy="50970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$72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C6D3F036-88B1-E83F-A520-E045AA1BD7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1211" y="2327171"/>
              <a:ext cx="784513" cy="459043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$50</a:t>
              </a:r>
            </a:p>
          </p:txBody>
        </p:sp>
        <p:sp>
          <p:nvSpPr>
            <p:cNvPr id="34" name="Star: 6 Points 33">
              <a:extLst>
                <a:ext uri="{FF2B5EF4-FFF2-40B4-BE49-F238E27FC236}">
                  <a16:creationId xmlns:a16="http://schemas.microsoft.com/office/drawing/2014/main" id="{789A19B7-8D17-6623-1169-8D9638DDA3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0108" y="3149908"/>
              <a:ext cx="663484" cy="635237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35" name="Star: 6 Points 34">
              <a:extLst>
                <a:ext uri="{FF2B5EF4-FFF2-40B4-BE49-F238E27FC236}">
                  <a16:creationId xmlns:a16="http://schemas.microsoft.com/office/drawing/2014/main" id="{17817106-8E7A-CAD4-7B44-EA269679AC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88226" y="2735286"/>
              <a:ext cx="655490" cy="514028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37" name="Star: 6 Points 36">
              <a:extLst>
                <a:ext uri="{FF2B5EF4-FFF2-40B4-BE49-F238E27FC236}">
                  <a16:creationId xmlns:a16="http://schemas.microsoft.com/office/drawing/2014/main" id="{74D99A4A-6164-1659-8BE1-7CB9359C194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4868" y="1464695"/>
              <a:ext cx="656081" cy="629978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41" name="Star: 6 Points 40">
              <a:extLst>
                <a:ext uri="{FF2B5EF4-FFF2-40B4-BE49-F238E27FC236}">
                  <a16:creationId xmlns:a16="http://schemas.microsoft.com/office/drawing/2014/main" id="{33EF6B19-270C-472D-3594-C6D78440E7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932228">
              <a:off x="5102795" y="2681380"/>
              <a:ext cx="891836" cy="540988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IMPROVED FLAVOR</a:t>
              </a:r>
            </a:p>
          </p:txBody>
        </p:sp>
        <p:sp>
          <p:nvSpPr>
            <p:cNvPr id="42" name="Star: 6 Points 41">
              <a:extLst>
                <a:ext uri="{FF2B5EF4-FFF2-40B4-BE49-F238E27FC236}">
                  <a16:creationId xmlns:a16="http://schemas.microsoft.com/office/drawing/2014/main" id="{3C4E37D1-17C8-3341-FD48-1F860170F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24673" y="4326986"/>
              <a:ext cx="687433" cy="611254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43" name="Star: 6 Points 42">
              <a:extLst>
                <a:ext uri="{FF2B5EF4-FFF2-40B4-BE49-F238E27FC236}">
                  <a16:creationId xmlns:a16="http://schemas.microsoft.com/office/drawing/2014/main" id="{9190363E-E458-6C44-C074-DCFE103F23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89824" y="4064013"/>
              <a:ext cx="632696" cy="536455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01401155-EC83-8688-2110-AF5D9BB5C4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5864185" y="3395890"/>
              <a:ext cx="785121" cy="460991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$62</a:t>
              </a:r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813D7FE0-FB9A-1B4C-911A-286943CD3A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044006">
              <a:off x="9772821" y="3618333"/>
              <a:ext cx="777392" cy="42708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$45</a:t>
              </a:r>
            </a:p>
          </p:txBody>
        </p:sp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3A63A706-3513-81B9-7417-83B325B956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519565">
              <a:off x="7734446" y="3488095"/>
              <a:ext cx="751324" cy="466745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$54</a:t>
              </a:r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57AFEE06-CC78-F7A4-E971-833F29FA9F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103359">
              <a:off x="2063464" y="5095327"/>
              <a:ext cx="830754" cy="41506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$35</a:t>
              </a:r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457BA099-AE42-F630-5468-5116C50FDB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081436">
              <a:off x="4001617" y="5196016"/>
              <a:ext cx="837094" cy="376208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$30</a:t>
              </a:r>
            </a:p>
          </p:txBody>
        </p:sp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33ECD1D6-2944-0B39-5C68-3178577D08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364186">
              <a:off x="254172" y="5101468"/>
              <a:ext cx="830754" cy="41506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$27</a:t>
              </a:r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D4419E25-2F7C-6A11-2901-DDF32B1843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346484">
              <a:off x="5596799" y="5202498"/>
              <a:ext cx="830754" cy="41506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$55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3F6E430E-2785-5159-8BA7-51AA296DBC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456" y="827887"/>
            <a:ext cx="3034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www.trails-end.com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92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200052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2023 COUNCIL SALE SPECIFICS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4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DA1442-C644-1150-E5C4-8E596B3F38C1}"/>
              </a:ext>
            </a:extLst>
          </p:cNvPr>
          <p:cNvSpPr txBox="1"/>
          <p:nvPr/>
        </p:nvSpPr>
        <p:spPr>
          <a:xfrm>
            <a:off x="542852" y="2728898"/>
            <a:ext cx="3513983" cy="14998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Order: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July 28</a:t>
            </a:r>
            <a:r>
              <a:rPr lang="en-US" sz="18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Order: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Monday Sept 4</a:t>
            </a:r>
            <a:r>
              <a:rPr lang="en-US" sz="18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Order: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Monday Oct 23</a:t>
            </a:r>
            <a:r>
              <a:rPr lang="en-US" sz="18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rd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D2FF0-6115-C201-303E-DFD2BD76AF45}"/>
              </a:ext>
            </a:extLst>
          </p:cNvPr>
          <p:cNvSpPr txBox="1"/>
          <p:nvPr/>
        </p:nvSpPr>
        <p:spPr>
          <a:xfrm>
            <a:off x="4756405" y="2770554"/>
            <a:ext cx="3816140" cy="39374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Order: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Aug 18</a:t>
            </a:r>
            <a:r>
              <a:rPr lang="en-US" sz="18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th </a:t>
            </a: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Order: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Sept 15</a:t>
            </a:r>
            <a:r>
              <a:rPr lang="en-US" sz="18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th </a:t>
            </a: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Order: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Nov 10</a:t>
            </a:r>
            <a:r>
              <a:rPr lang="en-US" sz="18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th 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 Lode Facility Sacramento</a:t>
            </a: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Dixon </a:t>
            </a: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Redding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F1D72-8AB3-E735-F6EC-775ADF13AA20}"/>
              </a:ext>
            </a:extLst>
          </p:cNvPr>
          <p:cNvSpPr txBox="1"/>
          <p:nvPr/>
        </p:nvSpPr>
        <p:spPr>
          <a:xfrm>
            <a:off x="511419" y="2059209"/>
            <a:ext cx="2670836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Order Due Dates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60420-D6BB-1048-C8BB-C2AB280ECC9E}"/>
              </a:ext>
            </a:extLst>
          </p:cNvPr>
          <p:cNvSpPr txBox="1"/>
          <p:nvPr/>
        </p:nvSpPr>
        <p:spPr>
          <a:xfrm>
            <a:off x="4756405" y="2059209"/>
            <a:ext cx="3161348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Distribution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001745-9714-EB55-AB86-587AF31F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332" y="1741581"/>
            <a:ext cx="2796146" cy="4777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E572266-F0AB-CCF4-3647-A6255B1CC7CC}"/>
              </a:ext>
            </a:extLst>
          </p:cNvPr>
          <p:cNvSpPr txBox="1">
            <a:spLocks/>
          </p:cNvSpPr>
          <p:nvPr/>
        </p:nvSpPr>
        <p:spPr>
          <a:xfrm>
            <a:off x="402771" y="340856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ORDERS &amp;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30658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57666C-6596-6809-51AA-D56A8093B48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COMMISSION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3F549-009D-9459-38FA-596E226F0468}"/>
              </a:ext>
            </a:extLst>
          </p:cNvPr>
          <p:cNvSpPr txBox="1"/>
          <p:nvPr/>
        </p:nvSpPr>
        <p:spPr>
          <a:xfrm>
            <a:off x="675266" y="1900596"/>
            <a:ext cx="1004069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Commission for ALL Sales</a:t>
            </a:r>
          </a:p>
          <a:p>
            <a:pPr algn="ctr"/>
            <a:endParaRPr lang="en-US" sz="3200" b="1" dirty="0"/>
          </a:p>
          <a:p>
            <a:pPr algn="ctr"/>
            <a:r>
              <a:rPr lang="en-US" sz="9600" b="1" dirty="0"/>
              <a:t>35%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Keeping it SIMPLE!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3417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A60C0C-DB68-FEF3-0191-F632C8EA97CE}"/>
              </a:ext>
            </a:extLst>
          </p:cNvPr>
          <p:cNvSpPr txBox="1"/>
          <p:nvPr/>
        </p:nvSpPr>
        <p:spPr>
          <a:xfrm>
            <a:off x="3710834" y="150735"/>
            <a:ext cx="4031778" cy="31700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2022 Sales</a:t>
            </a:r>
          </a:p>
          <a:p>
            <a:pPr algn="ctr"/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6600" b="1" dirty="0">
                <a:latin typeface="Arial" panose="020B0604020202020204" pitchFamily="34" charset="0"/>
                <a:cs typeface="Arial" panose="020B0604020202020204" pitchFamily="34" charset="0"/>
              </a:rPr>
              <a:t>$601,295</a:t>
            </a:r>
          </a:p>
          <a:p>
            <a:pPr algn="ctr"/>
            <a:endParaRPr lang="fr-F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7609E-483D-947E-5CD5-84FE1060E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84" y="2882711"/>
            <a:ext cx="10744603" cy="934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421419-86B9-CB87-CD9A-A46FFBFC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99" y="4210349"/>
            <a:ext cx="10744603" cy="934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0939C-E4A1-15A0-195A-E051D8385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742" y="5421921"/>
            <a:ext cx="8879837" cy="111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44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D006AF-1F76-3265-DF5B-71BB3BFCB61F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2022 Heroes &amp; Helpers</a:t>
            </a:r>
          </a:p>
        </p:txBody>
      </p:sp>
      <p:pic>
        <p:nvPicPr>
          <p:cNvPr id="6" name="Picture 5" descr="A group of people standing in front of a truck&#10;&#10;Description automatically generated">
            <a:extLst>
              <a:ext uri="{FF2B5EF4-FFF2-40B4-BE49-F238E27FC236}">
                <a16:creationId xmlns:a16="http://schemas.microsoft.com/office/drawing/2014/main" id="{7078F64B-86B5-3763-FFFC-3E365C514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9" y="1505323"/>
            <a:ext cx="5105686" cy="3829264"/>
          </a:xfrm>
          <a:prstGeom prst="rect">
            <a:avLst/>
          </a:prstGeom>
        </p:spPr>
      </p:pic>
      <p:pic>
        <p:nvPicPr>
          <p:cNvPr id="9" name="Picture 8" descr="A group of people standing next to boxes&#10;&#10;Description automatically generated">
            <a:extLst>
              <a:ext uri="{FF2B5EF4-FFF2-40B4-BE49-F238E27FC236}">
                <a16:creationId xmlns:a16="http://schemas.microsoft.com/office/drawing/2014/main" id="{D33B58ED-EE75-DBBF-EFBC-C8367C3FF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1552574"/>
            <a:ext cx="5854700" cy="4391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240507-9AFC-F17C-B00B-9D1233CD6820}"/>
              </a:ext>
            </a:extLst>
          </p:cNvPr>
          <p:cNvSpPr txBox="1"/>
          <p:nvPr/>
        </p:nvSpPr>
        <p:spPr>
          <a:xfrm>
            <a:off x="793750" y="5452203"/>
            <a:ext cx="44862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latin typeface="Calibri" panose="020F0502020204030204" pitchFamily="34" charset="0"/>
              </a:rPr>
              <a:t>Over $14,000 of Heroes and Helpers Popcorn was distributed in 2022!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9673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D006AF-1F76-3265-DF5B-71BB3BFCB61F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2023 Heroes &amp; Helpers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B52BBF0-F36B-264A-11A1-32C48DAE4911}"/>
              </a:ext>
            </a:extLst>
          </p:cNvPr>
          <p:cNvSpPr txBox="1">
            <a:spLocks/>
          </p:cNvSpPr>
          <p:nvPr/>
        </p:nvSpPr>
        <p:spPr>
          <a:xfrm>
            <a:off x="7929834" y="2152917"/>
            <a:ext cx="3995215" cy="440962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0" u="none" strike="noStrike" baseline="0" dirty="0">
                <a:latin typeface="Calibri" panose="020F0502020204030204" pitchFamily="34" charset="0"/>
              </a:rPr>
              <a:t>2023 Heroes &amp; Helpers Patch!</a:t>
            </a:r>
            <a:endParaRPr lang="en-US" sz="36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sz="3600" b="0" i="0" u="none" strike="noStrike" baseline="0" dirty="0">
                <a:latin typeface="Calibri" panose="020F0502020204030204" pitchFamily="34" charset="0"/>
              </a:rPr>
              <a:t>All Scouts that collect and record a minimum of $223 in donations will earn this CSP.  </a:t>
            </a:r>
          </a:p>
          <a:p>
            <a:r>
              <a:rPr lang="en-US" sz="3600" b="0" i="0" u="none" strike="noStrike" baseline="0" dirty="0">
                <a:latin typeface="Calibri" panose="020F0502020204030204" pitchFamily="34" charset="0"/>
              </a:rPr>
              <a:t>For every 3 Scouts that earn the patch, a leader will earn the patch as well.</a:t>
            </a:r>
          </a:p>
          <a:p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sz="3300" b="0" i="0" u="none" strike="noStrike" baseline="0" dirty="0">
                <a:latin typeface="Calibri" panose="020F0502020204030204" pitchFamily="34" charset="0"/>
              </a:rPr>
              <a:t>100% of donations count towards Unit and scouts Total Sales, Reward Points, and Unit Commissions.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0352F-D514-8313-E6A6-AFCCC82EF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1" y="2515730"/>
            <a:ext cx="7232887" cy="329678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176DAA5-A92F-843D-A757-68F12B1070C6}"/>
              </a:ext>
            </a:extLst>
          </p:cNvPr>
          <p:cNvSpPr txBox="1">
            <a:spLocks/>
          </p:cNvSpPr>
          <p:nvPr/>
        </p:nvSpPr>
        <p:spPr>
          <a:xfrm>
            <a:off x="1885786" y="5953392"/>
            <a:ext cx="3995215" cy="476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i="0" u="none" strike="noStrike" baseline="0" dirty="0">
                <a:latin typeface="Calibri" panose="020F0502020204030204" pitchFamily="34" charset="0"/>
              </a:rPr>
              <a:t>Sample Patch</a:t>
            </a:r>
            <a:endParaRPr lang="en-US" sz="2500" b="0" i="0" u="none" strike="noStrike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99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83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803AEF-1B2A-9E6D-7014-7723D8E1264C}"/>
              </a:ext>
            </a:extLst>
          </p:cNvPr>
          <p:cNvSpPr txBox="1"/>
          <p:nvPr/>
        </p:nvSpPr>
        <p:spPr>
          <a:xfrm>
            <a:off x="435839" y="1910735"/>
            <a:ext cx="3709442" cy="232031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your budget &amp; set your goals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an initial order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Trail’s End Webinar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Trail’s End Facebook Group 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your Unit Kickoff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Begin August 18th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BF61F-EC2D-DF86-DB87-5739320BCCEF}"/>
              </a:ext>
            </a:extLst>
          </p:cNvPr>
          <p:cNvSpPr txBox="1"/>
          <p:nvPr/>
        </p:nvSpPr>
        <p:spPr>
          <a:xfrm>
            <a:off x="4672012" y="1910735"/>
            <a:ext cx="3072834" cy="44584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Cub Scout recruiting season! Register their account to sell popcorn!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Council calendar for replenishment opportunities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with your Unit; progress toward goals, storefront opportunities, key dates, etc.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 your Scouts &amp; Families, i.e., incentives and reminders of what funds do for your unit &amp; Scouts.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935F4-44EB-87C2-625D-0287AC110DC1}"/>
              </a:ext>
            </a:extLst>
          </p:cNvPr>
          <p:cNvSpPr txBox="1"/>
          <p:nvPr/>
        </p:nvSpPr>
        <p:spPr>
          <a:xfrm>
            <a:off x="8610598" y="1984349"/>
            <a:ext cx="3145563" cy="2727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cash due from Scouts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your final order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 popcorn and ensure deliveries are made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your Council invoice or request your payout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rewards for your Scouts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 your Success!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515D1-B053-D0DF-9135-1F749F7BC1D5}"/>
              </a:ext>
            </a:extLst>
          </p:cNvPr>
          <p:cNvSpPr txBox="1"/>
          <p:nvPr/>
        </p:nvSpPr>
        <p:spPr>
          <a:xfrm>
            <a:off x="1403984" y="1577439"/>
            <a:ext cx="2238375" cy="333296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July/August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982C5-5D51-C21A-0620-F099554944D5}"/>
              </a:ext>
            </a:extLst>
          </p:cNvPr>
          <p:cNvSpPr txBox="1"/>
          <p:nvPr/>
        </p:nvSpPr>
        <p:spPr>
          <a:xfrm>
            <a:off x="4672012" y="1578627"/>
            <a:ext cx="3161348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September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CF659-13D3-AF6F-A0DB-1BF81AD33D4E}"/>
              </a:ext>
            </a:extLst>
          </p:cNvPr>
          <p:cNvSpPr txBox="1"/>
          <p:nvPr/>
        </p:nvSpPr>
        <p:spPr>
          <a:xfrm>
            <a:off x="8671561" y="1577695"/>
            <a:ext cx="2329926" cy="333040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October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DB5AFE-BED3-EB78-938B-C6764D3C91A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KERNEL CHECKLIST</a:t>
            </a:r>
          </a:p>
        </p:txBody>
      </p:sp>
    </p:spTree>
    <p:extLst>
      <p:ext uri="{BB962C8B-B14F-4D97-AF65-F5344CB8AC3E}">
        <p14:creationId xmlns:p14="http://schemas.microsoft.com/office/powerpoint/2010/main" val="1589961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6E219143-D814-419F-9EE8-534C7104B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9E220A-044A-435C-9184-FD68547F6DFA}"/>
              </a:ext>
            </a:extLst>
          </p:cNvPr>
          <p:cNvSpPr/>
          <p:nvPr/>
        </p:nvSpPr>
        <p:spPr>
          <a:xfrm>
            <a:off x="-288762" y="2622025"/>
            <a:ext cx="3310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Agenda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4DB282-E84A-49E0-AF67-E639EF431E4F}"/>
              </a:ext>
            </a:extLst>
          </p:cNvPr>
          <p:cNvSpPr txBox="1"/>
          <p:nvPr/>
        </p:nvSpPr>
        <p:spPr>
          <a:xfrm>
            <a:off x="-306914" y="5653091"/>
            <a:ext cx="238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Products</a:t>
            </a:r>
          </a:p>
        </p:txBody>
      </p:sp>
      <p:sp>
        <p:nvSpPr>
          <p:cNvPr id="10" name="Shape 261">
            <a:extLst>
              <a:ext uri="{FF2B5EF4-FFF2-40B4-BE49-F238E27FC236}">
                <a16:creationId xmlns:a16="http://schemas.microsoft.com/office/drawing/2014/main" id="{77B8BDA1-C93B-43CA-825A-576F88528E19}"/>
              </a:ext>
            </a:extLst>
          </p:cNvPr>
          <p:cNvSpPr/>
          <p:nvPr/>
        </p:nvSpPr>
        <p:spPr>
          <a:xfrm>
            <a:off x="4972050" y="2429435"/>
            <a:ext cx="6715124" cy="321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75" tIns="50775" rIns="50775" bIns="50775" anchor="ctr">
            <a:spAutoFit/>
          </a:bodyPr>
          <a:lstStyle/>
          <a:p>
            <a:pPr marL="0" marR="0" lvl="0" indent="0" algn="ctr" defTabSz="82504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3600" b="1" i="1" kern="0" dirty="0">
                <a:solidFill>
                  <a:srgbClr val="000000"/>
                </a:solidFill>
                <a:ea typeface="Helvetica Neue Condensed Black" charset="0"/>
                <a:cs typeface="Helvetica" panose="020B0604020202020204" pitchFamily="34" charset="0"/>
                <a:sym typeface="BebasNeueRegular"/>
              </a:rPr>
              <a:t>If you have not registered your unit for the Popcorn Sale, please do so today!</a:t>
            </a:r>
          </a:p>
          <a:p>
            <a:pPr lvl="0" algn="ctr" defTabSz="825046">
              <a:lnSpc>
                <a:spcPct val="80000"/>
              </a:lnSpc>
              <a:defRPr sz="1800"/>
            </a:pPr>
            <a:endParaRPr lang="en-US" sz="3600" b="1" i="1" kern="0" dirty="0">
              <a:solidFill>
                <a:srgbClr val="000000"/>
              </a:solidFill>
              <a:ea typeface="Helvetica Neue Condensed Black" charset="0"/>
              <a:cs typeface="Helvetica" panose="020B0604020202020204" pitchFamily="34" charset="0"/>
              <a:sym typeface="BebasNeueRegular"/>
              <a:hlinkClick r:id="rId4"/>
            </a:endParaRPr>
          </a:p>
          <a:p>
            <a:pPr lvl="0" algn="ctr" defTabSz="825046">
              <a:lnSpc>
                <a:spcPct val="80000"/>
              </a:lnSpc>
              <a:defRPr sz="1800"/>
            </a:pPr>
            <a:r>
              <a:rPr lang="en-US" sz="3600" b="1" i="1" kern="0" dirty="0">
                <a:solidFill>
                  <a:srgbClr val="000000"/>
                </a:solidFill>
                <a:ea typeface="Helvetica Neue Condensed Black" charset="0"/>
                <a:cs typeface="Helvetica" panose="020B0604020202020204" pitchFamily="34" charset="0"/>
                <a:sym typeface="BebasNeueRegular"/>
                <a:hlinkClick r:id="rId5"/>
              </a:rPr>
              <a:t>www.trails-end.com/unit-registration</a:t>
            </a:r>
            <a:endParaRPr lang="en-US" sz="3600" b="1" i="1" kern="0" dirty="0">
              <a:solidFill>
                <a:srgbClr val="000000"/>
              </a:solidFill>
              <a:ea typeface="Helvetica Neue Condensed Black" charset="0"/>
              <a:cs typeface="Helvetica" panose="020B0604020202020204" pitchFamily="34" charset="0"/>
              <a:sym typeface="BebasNeueRegular"/>
            </a:endParaRPr>
          </a:p>
          <a:p>
            <a:pPr lvl="0" algn="ctr" defTabSz="825046">
              <a:lnSpc>
                <a:spcPct val="80000"/>
              </a:lnSpc>
              <a:defRPr sz="1800"/>
            </a:pPr>
            <a:endParaRPr lang="en-US" sz="3600" b="1" i="1" kern="0" dirty="0">
              <a:solidFill>
                <a:srgbClr val="000000"/>
              </a:solidFill>
              <a:ea typeface="Helvetica Neue Condensed Black" charset="0"/>
              <a:cs typeface="Helvetica" panose="020B0604020202020204" pitchFamily="34" charset="0"/>
              <a:sym typeface="BebasNeueRegular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FE195F2-EEE3-4586-B0F9-75E07B09F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1" y="1689534"/>
            <a:ext cx="3710562" cy="4810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C6CF8F-E63C-B5BE-30FD-546BDEC18396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COMMIT YOUR UNIT!</a:t>
            </a:r>
          </a:p>
        </p:txBody>
      </p:sp>
    </p:spTree>
    <p:extLst>
      <p:ext uri="{BB962C8B-B14F-4D97-AF65-F5344CB8AC3E}">
        <p14:creationId xmlns:p14="http://schemas.microsoft.com/office/powerpoint/2010/main" val="206054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950F0-0DD0-6055-151E-593EAD699DED}"/>
              </a:ext>
            </a:extLst>
          </p:cNvPr>
          <p:cNvSpPr/>
          <p:nvPr/>
        </p:nvSpPr>
        <p:spPr>
          <a:xfrm>
            <a:off x="799230" y="1428206"/>
            <a:ext cx="5503817" cy="542979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2A802F-AA54-41BB-3684-3E5CE2FC1FD7}"/>
              </a:ext>
            </a:extLst>
          </p:cNvPr>
          <p:cNvSpPr txBox="1">
            <a:spLocks/>
          </p:cNvSpPr>
          <p:nvPr/>
        </p:nvSpPr>
        <p:spPr>
          <a:xfrm>
            <a:off x="256310" y="128771"/>
            <a:ext cx="5839690" cy="109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HAVE QUESTIONS?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GET ANSWERS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BE5E341-4C2B-F771-353C-F6AD8D9FB13B}"/>
              </a:ext>
            </a:extLst>
          </p:cNvPr>
          <p:cNvSpPr txBox="1">
            <a:spLocks/>
          </p:cNvSpPr>
          <p:nvPr/>
        </p:nvSpPr>
        <p:spPr>
          <a:xfrm>
            <a:off x="1486535" y="1953546"/>
            <a:ext cx="3777343" cy="4026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Council Contacts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Hagar</a:t>
            </a:r>
          </a:p>
          <a:p>
            <a:pPr>
              <a:buClr>
                <a:srgbClr val="262626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David.hagar@scouting.org</a:t>
            </a:r>
          </a:p>
          <a:p>
            <a:pPr>
              <a:buClr>
                <a:srgbClr val="262626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916-494-3460</a:t>
            </a:r>
          </a:p>
          <a:p>
            <a:pPr>
              <a:buClr>
                <a:srgbClr val="262626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 Petersen</a:t>
            </a:r>
          </a:p>
          <a:p>
            <a:pPr>
              <a:buClr>
                <a:srgbClr val="262626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Karen.petersen@sbcgloal.net</a:t>
            </a:r>
          </a:p>
          <a:p>
            <a:pPr>
              <a:buClr>
                <a:srgbClr val="262626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916-873-3333</a:t>
            </a:r>
          </a:p>
          <a:p>
            <a:pPr>
              <a:buClr>
                <a:srgbClr val="262626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50FF86-B669-38B0-5A52-592FA377FA90}"/>
              </a:ext>
            </a:extLst>
          </p:cNvPr>
          <p:cNvSpPr txBox="1">
            <a:spLocks/>
          </p:cNvSpPr>
          <p:nvPr/>
        </p:nvSpPr>
        <p:spPr>
          <a:xfrm>
            <a:off x="6436467" y="1953546"/>
            <a:ext cx="5403273" cy="466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Trail’s End Support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Join Unit Leader Popcorn Community Group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Text FACEBOOK to 62771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Join Scout Parent Facebook Group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Text PARENTFB to 62771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Visit our FAQ’s</a:t>
            </a:r>
          </a:p>
          <a:p>
            <a:pPr marL="0" indent="0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2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3"/>
              </a:rPr>
              <a:t>https://support.trails-end.com</a:t>
            </a:r>
            <a:endParaRPr lang="en-US" sz="20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6">
                  <a:lumMod val="20000"/>
                  <a:lumOff val="80000"/>
                </a:schemeClr>
              </a:buClr>
              <a:buNone/>
            </a:pPr>
            <a:endParaRPr lang="en-US" sz="20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9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63F22F-055F-43E1-978C-D7829F318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7167D-CE3B-4F86-BB97-20F9374ED6EC}"/>
              </a:ext>
            </a:extLst>
          </p:cNvPr>
          <p:cNvSpPr txBox="1"/>
          <p:nvPr/>
        </p:nvSpPr>
        <p:spPr>
          <a:xfrm>
            <a:off x="149087" y="2998646"/>
            <a:ext cx="5849257" cy="7499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55532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D9D23F-7103-518E-8249-BD20FA0885CF}"/>
              </a:ext>
            </a:extLst>
          </p:cNvPr>
          <p:cNvSpPr/>
          <p:nvPr/>
        </p:nvSpPr>
        <p:spPr>
          <a:xfrm>
            <a:off x="477012" y="480060"/>
            <a:ext cx="1815875" cy="5897880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Normal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9AEA6-0750-E179-C719-78CB4ACB05F0}"/>
              </a:ext>
            </a:extLst>
          </p:cNvPr>
          <p:cNvSpPr txBox="1"/>
          <p:nvPr/>
        </p:nvSpPr>
        <p:spPr>
          <a:xfrm>
            <a:off x="928149" y="1228397"/>
            <a:ext cx="8891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B271F-7EDE-C046-A936-AB00B2C20692}"/>
              </a:ext>
            </a:extLst>
          </p:cNvPr>
          <p:cNvSpPr txBox="1"/>
          <p:nvPr/>
        </p:nvSpPr>
        <p:spPr>
          <a:xfrm>
            <a:off x="7923020" y="2671947"/>
            <a:ext cx="4079855" cy="12618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National Rankings: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Pack 37: #79</a:t>
            </a:r>
          </a:p>
          <a:p>
            <a:pPr algn="ctr"/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Right on!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1EC0D3-7CB8-F408-500F-F7DC3E3D1F88}"/>
              </a:ext>
            </a:extLst>
          </p:cNvPr>
          <p:cNvSpPr txBox="1"/>
          <p:nvPr/>
        </p:nvSpPr>
        <p:spPr>
          <a:xfrm>
            <a:off x="8291985" y="6083342"/>
            <a:ext cx="3181977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*Roughly 9,000 Units sold popcorn this Fall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92C46-6D55-D7A6-EC13-FA9C86DC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681" y="568081"/>
            <a:ext cx="5527510" cy="569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7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F82C48-2E92-0EC9-C4AB-90C03C2D7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241" y="620981"/>
            <a:ext cx="4847982" cy="56999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1556CD-0937-C4FC-165B-DB2ECFC1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534" y="1331014"/>
            <a:ext cx="5143233" cy="1997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83F7E-C1C5-0E48-8B99-1C3F02CE4A3E}"/>
              </a:ext>
            </a:extLst>
          </p:cNvPr>
          <p:cNvSpPr txBox="1"/>
          <p:nvPr/>
        </p:nvSpPr>
        <p:spPr>
          <a:xfrm>
            <a:off x="7135349" y="6186630"/>
            <a:ext cx="3814950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*Roughly 90,000 Scouts sold popcorn this Fall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7C1AB-00A9-D35A-023E-D28E558F95BB}"/>
              </a:ext>
            </a:extLst>
          </p:cNvPr>
          <p:cNvSpPr/>
          <p:nvPr/>
        </p:nvSpPr>
        <p:spPr>
          <a:xfrm>
            <a:off x="15618" y="480060"/>
            <a:ext cx="1653792" cy="5897880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Norm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0B90E-0601-F1C8-FB89-CD27B571FD33}"/>
              </a:ext>
            </a:extLst>
          </p:cNvPr>
          <p:cNvSpPr txBox="1"/>
          <p:nvPr/>
        </p:nvSpPr>
        <p:spPr>
          <a:xfrm>
            <a:off x="466754" y="918004"/>
            <a:ext cx="80976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56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00477-5873-8C50-0C76-434D031AEBA2}"/>
              </a:ext>
            </a:extLst>
          </p:cNvPr>
          <p:cNvSpPr txBox="1"/>
          <p:nvPr/>
        </p:nvSpPr>
        <p:spPr>
          <a:xfrm>
            <a:off x="7483321" y="3802165"/>
            <a:ext cx="4079855" cy="163121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National Rankings: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Bryce S: #49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Yousef O: #81 </a:t>
            </a:r>
          </a:p>
          <a:p>
            <a:pPr algn="ctr"/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Right on!</a:t>
            </a:r>
          </a:p>
        </p:txBody>
      </p:sp>
    </p:spTree>
    <p:extLst>
      <p:ext uri="{BB962C8B-B14F-4D97-AF65-F5344CB8AC3E}">
        <p14:creationId xmlns:p14="http://schemas.microsoft.com/office/powerpoint/2010/main" val="4060820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1433649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WAYS TO SELL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3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AB71C-D26B-45ED-ABCB-9BD2B88D372E}"/>
              </a:ext>
            </a:extLst>
          </p:cNvPr>
          <p:cNvSpPr txBox="1"/>
          <p:nvPr/>
        </p:nvSpPr>
        <p:spPr>
          <a:xfrm>
            <a:off x="8679996" y="1912995"/>
            <a:ext cx="2238375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ONLINE DIRECT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D0588-AA1D-7A91-0604-46BBD9921E44}"/>
              </a:ext>
            </a:extLst>
          </p:cNvPr>
          <p:cNvSpPr txBox="1"/>
          <p:nvPr/>
        </p:nvSpPr>
        <p:spPr>
          <a:xfrm>
            <a:off x="8672282" y="2427857"/>
            <a:ext cx="2932884" cy="30734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direct to your customers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in the app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page via email, text, social media or QR code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handling of products or cash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$65 Average Order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&amp; prices may vary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Shipping/Tax may apply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year-round</a:t>
            </a: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02882-09A5-0A27-0C16-19F6FC88F7C3}"/>
              </a:ext>
            </a:extLst>
          </p:cNvPr>
          <p:cNvSpPr txBox="1"/>
          <p:nvPr/>
        </p:nvSpPr>
        <p:spPr>
          <a:xfrm>
            <a:off x="402771" y="1914537"/>
            <a:ext cx="3161348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STOREFRONT SALES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E2FA3-3DC4-E877-0459-B09B31D0273A}"/>
              </a:ext>
            </a:extLst>
          </p:cNvPr>
          <p:cNvSpPr txBox="1"/>
          <p:nvPr/>
        </p:nvSpPr>
        <p:spPr>
          <a:xfrm>
            <a:off x="512040" y="2444642"/>
            <a:ext cx="3161348" cy="30734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high foot traffic retailers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 by Unit Leaders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up to sell in person at a store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$162 per hour National average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parent and one Scout cover more hours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your storefront split method in the Leader Portal before storefront sales begin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2337A-3A77-A836-31FF-CCE098E96D30}"/>
              </a:ext>
            </a:extLst>
          </p:cNvPr>
          <p:cNvSpPr txBox="1"/>
          <p:nvPr/>
        </p:nvSpPr>
        <p:spPr>
          <a:xfrm>
            <a:off x="4701927" y="1912996"/>
            <a:ext cx="2329926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WAGON SALES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ABD37-B0ED-8500-1507-E1AB8F8A98AD}"/>
              </a:ext>
            </a:extLst>
          </p:cNvPr>
          <p:cNvSpPr txBox="1"/>
          <p:nvPr/>
        </p:nvSpPr>
        <p:spPr>
          <a:xfrm>
            <a:off x="4658326" y="2427864"/>
            <a:ext cx="3275113" cy="37659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‘Face to Face’ sale not at a storefront. 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product to your family, friends and neighbors' homes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parents to ask their co-workers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sales delivered or undelivered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Delivered: </a:t>
            </a: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popcorn in advance, and deliver products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Undelivered: </a:t>
            </a: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order and deliver products later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have an adult with you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9CC9D9-E0C1-2929-CAA4-8BE3F8EA46CA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WAYS TO SELL</a:t>
            </a:r>
          </a:p>
        </p:txBody>
      </p:sp>
    </p:spTree>
    <p:extLst>
      <p:ext uri="{BB962C8B-B14F-4D97-AF65-F5344CB8AC3E}">
        <p14:creationId xmlns:p14="http://schemas.microsoft.com/office/powerpoint/2010/main" val="1108456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59786EF8-DD6E-4D41-BF4A-55E6DB02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3A8AB0-D12A-46B6-8AA4-5694E3A72AF2}"/>
              </a:ext>
            </a:extLst>
          </p:cNvPr>
          <p:cNvSpPr txBox="1"/>
          <p:nvPr/>
        </p:nvSpPr>
        <p:spPr>
          <a:xfrm>
            <a:off x="818005" y="1613653"/>
            <a:ext cx="10842171" cy="1524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Via the Trail’s End App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No Cash or Product Handling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$65 Average Order Value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3E0DF-35F9-4594-9259-8EC9EF092F09}"/>
              </a:ext>
            </a:extLst>
          </p:cNvPr>
          <p:cNvSpPr/>
          <p:nvPr/>
        </p:nvSpPr>
        <p:spPr>
          <a:xfrm>
            <a:off x="2338098" y="3380772"/>
            <a:ext cx="3900993" cy="2311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YOUR PAGE</a:t>
            </a:r>
          </a:p>
          <a:p>
            <a:pPr>
              <a:lnSpc>
                <a:spcPct val="107000"/>
              </a:lnSpc>
            </a:pPr>
            <a:endParaRPr lang="en-US" sz="1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your fundraising page </a:t>
            </a:r>
            <a:b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 email, text, or social media.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Customers click your link to place online orders.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Products ship directly to your customer’s home.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442520B-6E76-4331-994B-9C88F4FE60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83" y="3253224"/>
            <a:ext cx="1803091" cy="259057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7FB345-37C7-46EF-8D89-A44C8F233F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27" y="3380772"/>
            <a:ext cx="1749862" cy="25989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B34593-3E32-4A49-A8A7-9D942251FE2F}"/>
              </a:ext>
            </a:extLst>
          </p:cNvPr>
          <p:cNvSpPr/>
          <p:nvPr/>
        </p:nvSpPr>
        <p:spPr>
          <a:xfrm>
            <a:off x="8410687" y="3430018"/>
            <a:ext cx="3781313" cy="184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 ORDERS</a:t>
            </a:r>
          </a:p>
          <a:p>
            <a:pPr>
              <a:lnSpc>
                <a:spcPct val="107000"/>
              </a:lnSpc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Pick your products.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Credit or debit payments only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Products ship directly to your customer’s home.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BE099-5AB0-BEB9-D384-3204C8AC7161}"/>
              </a:ext>
            </a:extLst>
          </p:cNvPr>
          <p:cNvSpPr txBox="1"/>
          <p:nvPr/>
        </p:nvSpPr>
        <p:spPr>
          <a:xfrm>
            <a:off x="326896" y="6345254"/>
            <a:ext cx="11679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TIP: Additionally share your page during online holidays: Amazon Prime Day in July &amp; October*, Black Friday &amp; Cyber Monday</a:t>
            </a:r>
          </a:p>
          <a:p>
            <a:pPr algn="ctr"/>
            <a:r>
              <a:rPr lang="en-US" sz="8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*Subject to Change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5ECE7A-9F89-14DF-1AC3-5FA184E0B8C2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ONLINE SALES</a:t>
            </a:r>
          </a:p>
        </p:txBody>
      </p:sp>
    </p:spTree>
    <p:extLst>
      <p:ext uri="{BB962C8B-B14F-4D97-AF65-F5344CB8AC3E}">
        <p14:creationId xmlns:p14="http://schemas.microsoft.com/office/powerpoint/2010/main" val="3076216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CFF480-8546-8C86-B625-2CEC98A5235C}"/>
              </a:ext>
            </a:extLst>
          </p:cNvPr>
          <p:cNvSpPr/>
          <p:nvPr/>
        </p:nvSpPr>
        <p:spPr>
          <a:xfrm>
            <a:off x="326896" y="169973"/>
            <a:ext cx="7563070" cy="941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SALES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20-8789-8396-9F49-DAFAB88A835F}"/>
              </a:ext>
            </a:extLst>
          </p:cNvPr>
          <p:cNvSpPr txBox="1"/>
          <p:nvPr/>
        </p:nvSpPr>
        <p:spPr>
          <a:xfrm>
            <a:off x="774462" y="1553533"/>
            <a:ext cx="10842171" cy="9416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Shipping Information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Effective 7/5/2023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37DF8E-D63E-A106-D6EA-33DF39E49BEC}"/>
              </a:ext>
            </a:extLst>
          </p:cNvPr>
          <p:cNvGrpSpPr/>
          <p:nvPr/>
        </p:nvGrpSpPr>
        <p:grpSpPr>
          <a:xfrm>
            <a:off x="713501" y="2717475"/>
            <a:ext cx="10964092" cy="2662518"/>
            <a:chOff x="870857" y="2815173"/>
            <a:chExt cx="10964092" cy="2662518"/>
          </a:xfrm>
        </p:grpSpPr>
        <p:sp>
          <p:nvSpPr>
            <p:cNvPr id="4" name="Content Placeholder 7">
              <a:extLst>
                <a:ext uri="{FF2B5EF4-FFF2-40B4-BE49-F238E27FC236}">
                  <a16:creationId xmlns:a16="http://schemas.microsoft.com/office/drawing/2014/main" id="{A8503D21-AD79-8524-FE9E-072176352CFF}"/>
                </a:ext>
              </a:extLst>
            </p:cNvPr>
            <p:cNvSpPr txBox="1">
              <a:spLocks/>
            </p:cNvSpPr>
            <p:nvPr/>
          </p:nvSpPr>
          <p:spPr>
            <a:xfrm>
              <a:off x="870857" y="2815173"/>
              <a:ext cx="10964092" cy="26625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32104">
                <a:spcBef>
                  <a:spcPts val="910"/>
                </a:spcBef>
                <a:buFont typeface="Arial" panose="020B0604020202020204" pitchFamily="34" charset="0"/>
                <a:buNone/>
              </a:pPr>
              <a:endParaRPr lang="en-US" sz="1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832104">
                <a:spcBef>
                  <a:spcPts val="910"/>
                </a:spcBef>
              </a:pP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$65+ Free Shipping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(vs. $70)</a:t>
              </a:r>
            </a:p>
            <a:p>
              <a:pPr defTabSz="832104">
                <a:spcBef>
                  <a:spcPts val="910"/>
                </a:spcBef>
              </a:pP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$10.99 Paid Freight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(vs. $13.99)</a:t>
              </a:r>
            </a:p>
            <a:p>
              <a:pPr marL="208026" indent="-208026" defTabSz="832104">
                <a:spcBef>
                  <a:spcPts val="910"/>
                </a:spcBef>
              </a:pP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+$3.00 Handling</a:t>
              </a:r>
            </a:p>
            <a:p>
              <a:pPr marL="665226" lvl="1" indent="-208026" defTabSz="832104">
                <a:spcBef>
                  <a:spcPts val="910"/>
                </a:spcBef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Microwave, Popping, Sea Salt Snack Pack (new)</a:t>
              </a:r>
            </a:p>
          </p:txBody>
        </p:sp>
        <p:pic>
          <p:nvPicPr>
            <p:cNvPr id="1034" name="Picture 10" descr="100+ Online Shopping Pictures [HD] | Download Free Images on Unsplash">
              <a:extLst>
                <a:ext uri="{FF2B5EF4-FFF2-40B4-BE49-F238E27FC236}">
                  <a16:creationId xmlns:a16="http://schemas.microsoft.com/office/drawing/2014/main" id="{C7846234-FD3C-D846-CD50-43FDDCD82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91" y="3177196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2,500+ Package Doorstep Stock Photos, Pictures &amp; Royalty-Free Images -  iStock | Delivery package doorstep, Package doorstep gloves, Picking up package  doorstep">
              <a:extLst>
                <a:ext uri="{FF2B5EF4-FFF2-40B4-BE49-F238E27FC236}">
                  <a16:creationId xmlns:a16="http://schemas.microsoft.com/office/drawing/2014/main" id="{DFEC4B8E-6914-D13C-9159-F527E574F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142" y="3177196"/>
              <a:ext cx="3035001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940181-3618-C7F6-180B-6FA3BACA94EB}"/>
              </a:ext>
            </a:extLst>
          </p:cNvPr>
          <p:cNvSpPr txBox="1"/>
          <p:nvPr/>
        </p:nvSpPr>
        <p:spPr>
          <a:xfrm>
            <a:off x="402045" y="881148"/>
            <a:ext cx="3034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www.trails-end.com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91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DCB744B478A24FA057E8AE0BA1189F" ma:contentTypeVersion="12" ma:contentTypeDescription="Create a new document." ma:contentTypeScope="" ma:versionID="039b1cb77cc6e89d7f69abeb26770cf9">
  <xsd:schema xmlns:xsd="http://www.w3.org/2001/XMLSchema" xmlns:xs="http://www.w3.org/2001/XMLSchema" xmlns:p="http://schemas.microsoft.com/office/2006/metadata/properties" xmlns:ns3="b9585b0d-2b59-4f9f-aa15-b4db38435213" xmlns:ns4="5f508f23-4ea3-4983-a679-a4160c9c217f" targetNamespace="http://schemas.microsoft.com/office/2006/metadata/properties" ma:root="true" ma:fieldsID="5f49bedf77c5f3b3cc8b9c0238b95ffd" ns3:_="" ns4:_="">
    <xsd:import namespace="b9585b0d-2b59-4f9f-aa15-b4db38435213"/>
    <xsd:import namespace="5f508f23-4ea3-4983-a679-a4160c9c21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85b0d-2b59-4f9f-aa15-b4db384352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08f23-4ea3-4983-a679-a4160c9c217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308C4E-324B-45A8-B9E9-2B2C706030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8581FC-6A18-49DF-A95D-1E4627A5E01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b9585b0d-2b59-4f9f-aa15-b4db38435213"/>
    <ds:schemaRef ds:uri="http://purl.org/dc/dcmitype/"/>
    <ds:schemaRef ds:uri="5f508f23-4ea3-4983-a679-a4160c9c217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FD96E7F-9620-455B-9B8E-0182F2206C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585b0d-2b59-4f9f-aa15-b4db38435213"/>
    <ds:schemaRef ds:uri="5f508f23-4ea3-4983-a679-a4160c9c21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13313</TotalTime>
  <Words>2098</Words>
  <Application>Microsoft Office PowerPoint</Application>
  <PresentationFormat>Widescreen</PresentationFormat>
  <Paragraphs>406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Helvetica</vt:lpstr>
      <vt:lpstr>Helvetica Neue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WAYS TO SELL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SUCCESSFUL SALE</vt:lpstr>
      <vt:lpstr>PowerPoint Presentation</vt:lpstr>
      <vt:lpstr>PowerPoint Presentation</vt:lpstr>
      <vt:lpstr>PowerPoint Presentation</vt:lpstr>
      <vt:lpstr>PowerPoint Presentation</vt:lpstr>
      <vt:lpstr>2023 TRAINING &amp; LIVE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 COUNCIL SALE SPECIFICS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Arielle Lupinacci</dc:creator>
  <cp:lastModifiedBy>Rebecca DuVarney</cp:lastModifiedBy>
  <cp:revision>344</cp:revision>
  <cp:lastPrinted>2023-07-25T21:21:15Z</cp:lastPrinted>
  <dcterms:created xsi:type="dcterms:W3CDTF">2019-10-22T13:32:28Z</dcterms:created>
  <dcterms:modified xsi:type="dcterms:W3CDTF">2023-07-28T18:51:25Z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0x010100CBDCB744B478A24FA057E8AE0BA1189F</vt:lpwstr>
  </property>
</Properties>
</file>